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9" r:id="rId5"/>
    <p:sldId id="300" r:id="rId6"/>
    <p:sldId id="301" r:id="rId7"/>
    <p:sldId id="302" r:id="rId8"/>
    <p:sldId id="303" r:id="rId9"/>
    <p:sldId id="304" r:id="rId10"/>
    <p:sldId id="298" r:id="rId11"/>
    <p:sldId id="305" r:id="rId12"/>
    <p:sldId id="306" r:id="rId13"/>
    <p:sldId id="259" r:id="rId14"/>
    <p:sldId id="262" r:id="rId15"/>
    <p:sldId id="261" r:id="rId16"/>
    <p:sldId id="260" r:id="rId17"/>
    <p:sldId id="264" r:id="rId18"/>
    <p:sldId id="271" r:id="rId19"/>
    <p:sldId id="265" r:id="rId20"/>
    <p:sldId id="269" r:id="rId21"/>
    <p:sldId id="270" r:id="rId22"/>
    <p:sldId id="272" r:id="rId23"/>
    <p:sldId id="276" r:id="rId24"/>
    <p:sldId id="277" r:id="rId25"/>
    <p:sldId id="280" r:id="rId26"/>
    <p:sldId id="281" r:id="rId27"/>
    <p:sldId id="282" r:id="rId28"/>
    <p:sldId id="29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EB3159"/>
    <a:srgbClr val="A50021"/>
    <a:srgbClr val="FF0000"/>
    <a:srgbClr val="99FFCC"/>
    <a:srgbClr val="E1CCF0"/>
    <a:srgbClr val="99FF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274E-1F71-4941-90A9-E4104E03B9F5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B715-9EBA-4687-BD88-CE5A3A978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274E-1F71-4941-90A9-E4104E03B9F5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B715-9EBA-4687-BD88-CE5A3A978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274E-1F71-4941-90A9-E4104E03B9F5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B715-9EBA-4687-BD88-CE5A3A978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274E-1F71-4941-90A9-E4104E03B9F5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B715-9EBA-4687-BD88-CE5A3A978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274E-1F71-4941-90A9-E4104E03B9F5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B715-9EBA-4687-BD88-CE5A3A978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274E-1F71-4941-90A9-E4104E03B9F5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B715-9EBA-4687-BD88-CE5A3A978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274E-1F71-4941-90A9-E4104E03B9F5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B715-9EBA-4687-BD88-CE5A3A978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274E-1F71-4941-90A9-E4104E03B9F5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B715-9EBA-4687-BD88-CE5A3A978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274E-1F71-4941-90A9-E4104E03B9F5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B715-9EBA-4687-BD88-CE5A3A978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274E-1F71-4941-90A9-E4104E03B9F5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B715-9EBA-4687-BD88-CE5A3A978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274E-1F71-4941-90A9-E4104E03B9F5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B715-9EBA-4687-BD88-CE5A3A978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17999">
              <a:schemeClr val="accent1">
                <a:lumMod val="40000"/>
                <a:lumOff val="60000"/>
              </a:schemeClr>
            </a:gs>
            <a:gs pos="36000">
              <a:schemeClr val="accent2">
                <a:lumMod val="20000"/>
                <a:lumOff val="80000"/>
              </a:schemeClr>
            </a:gs>
            <a:gs pos="61000">
              <a:schemeClr val="accent2">
                <a:lumMod val="60000"/>
                <a:lumOff val="40000"/>
              </a:schemeClr>
            </a:gs>
            <a:gs pos="82001">
              <a:schemeClr val="accent4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F274E-1F71-4941-90A9-E4104E03B9F5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EB715-9EBA-4687-BD88-CE5A3A978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571480"/>
            <a:ext cx="792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Первая медицинская помощь при травмах и повреждениях верхних и нижних конечностей.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214686"/>
            <a:ext cx="4286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Наложение повязки</a:t>
            </a:r>
            <a:endParaRPr lang="ru-RU" dirty="0"/>
          </a:p>
        </p:txBody>
      </p:sp>
      <p:pic>
        <p:nvPicPr>
          <p:cNvPr id="2050" name="Picture 2" descr="https://nauchitsya.ru/app/uploads/2021/04/bgddeti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8429684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Переломы и вывихи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ru-RU" dirty="0" smtClean="0"/>
              <a:t>Перелом — это повреждение костной ткани</a:t>
            </a:r>
          </a:p>
          <a:p>
            <a:r>
              <a:rPr lang="ru-RU" dirty="0" smtClean="0"/>
              <a:t>Самые распространенные травмы — переломы запястья, голени, лодыжки, бедра</a:t>
            </a:r>
          </a:p>
        </p:txBody>
      </p:sp>
      <p:pic>
        <p:nvPicPr>
          <p:cNvPr id="55298" name="Picture 2" descr="https://pro-lokot.ru/wp-content/uploads/2021/12/Vyvih-ru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857496"/>
            <a:ext cx="5929354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Закрытый перелом легко спутать с вывихом, </a:t>
            </a:r>
            <a:br>
              <a:rPr lang="ru-RU" sz="3600" dirty="0" smtClean="0"/>
            </a:br>
            <a:r>
              <a:rPr lang="ru-RU" sz="3600" b="1" dirty="0" smtClean="0"/>
              <a:t>Вывих</a:t>
            </a:r>
            <a:r>
              <a:rPr lang="ru-RU" sz="3600" dirty="0" smtClean="0"/>
              <a:t> </a:t>
            </a:r>
            <a:r>
              <a:rPr lang="ru-RU" sz="3600" b="1" dirty="0" smtClean="0"/>
              <a:t>–</a:t>
            </a:r>
            <a:r>
              <a:rPr lang="ru-RU" sz="3600" dirty="0" smtClean="0"/>
              <a:t> </a:t>
            </a:r>
            <a:r>
              <a:rPr lang="ru-RU" sz="3600" b="1" dirty="0" smtClean="0"/>
              <a:t>это</a:t>
            </a:r>
            <a:r>
              <a:rPr lang="ru-RU" sz="3600" dirty="0" smtClean="0"/>
              <a:t> </a:t>
            </a:r>
            <a:r>
              <a:rPr lang="ru-RU" sz="3600" b="1" dirty="0" smtClean="0"/>
              <a:t>полное</a:t>
            </a:r>
            <a:r>
              <a:rPr lang="ru-RU" sz="3600" dirty="0" smtClean="0"/>
              <a:t> </a:t>
            </a:r>
            <a:r>
              <a:rPr lang="ru-RU" sz="3600" b="1" dirty="0" smtClean="0"/>
              <a:t>смещение</a:t>
            </a:r>
            <a:r>
              <a:rPr lang="ru-RU" sz="3600" dirty="0" smtClean="0"/>
              <a:t> </a:t>
            </a:r>
            <a:r>
              <a:rPr lang="ru-RU" sz="3600" b="1" dirty="0" smtClean="0"/>
              <a:t>суставных</a:t>
            </a:r>
            <a:r>
              <a:rPr lang="ru-RU" sz="3600" dirty="0" smtClean="0"/>
              <a:t> </a:t>
            </a:r>
            <a:br>
              <a:rPr lang="ru-RU" sz="3600" dirty="0" smtClean="0"/>
            </a:br>
            <a:r>
              <a:rPr lang="ru-RU" sz="3600" b="1" dirty="0" smtClean="0"/>
              <a:t>концов</a:t>
            </a:r>
            <a:r>
              <a:rPr lang="ru-RU" sz="3600" dirty="0" smtClean="0"/>
              <a:t> </a:t>
            </a:r>
            <a:r>
              <a:rPr lang="ru-RU" sz="3600" b="1" dirty="0" smtClean="0"/>
              <a:t>    костей</a:t>
            </a:r>
            <a:r>
              <a:rPr lang="ru-RU" sz="3600" dirty="0" smtClean="0"/>
              <a:t> </a:t>
            </a:r>
            <a:r>
              <a:rPr lang="ru-RU" sz="3600" b="1" dirty="0" smtClean="0"/>
              <a:t>относительно</a:t>
            </a:r>
            <a:r>
              <a:rPr lang="ru-RU" sz="3600" dirty="0" smtClean="0"/>
              <a:t> </a:t>
            </a:r>
            <a:r>
              <a:rPr lang="ru-RU" sz="3600" b="1" dirty="0" smtClean="0"/>
              <a:t>друг</a:t>
            </a:r>
            <a:r>
              <a:rPr lang="ru-RU" sz="3600" dirty="0" smtClean="0"/>
              <a:t> </a:t>
            </a:r>
            <a:r>
              <a:rPr lang="ru-RU" sz="3600" b="1" dirty="0" smtClean="0"/>
              <a:t>друга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4274" name="Picture 2" descr="https://mosspravki.ru/wp-content/uploads/2019/06/flsgjrp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8372475" cy="4786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85728"/>
            <a:ext cx="48988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Открытые переломы</a:t>
            </a: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00438"/>
            <a:ext cx="42862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357298"/>
            <a:ext cx="3934421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1643064" cy="149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785794"/>
            <a:ext cx="278608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14282" y="357166"/>
            <a:ext cx="550069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/>
              <a:t>Клинические признаки:</a:t>
            </a:r>
          </a:p>
          <a:p>
            <a:endParaRPr lang="ru-RU" sz="2000" dirty="0" smtClean="0"/>
          </a:p>
          <a:p>
            <a:r>
              <a:rPr lang="ru-RU" sz="2000" dirty="0" smtClean="0"/>
              <a:t>1. резкая боль, усиливающаяся при любом движении и нагрузке на конечность</a:t>
            </a:r>
          </a:p>
          <a:p>
            <a:endParaRPr lang="ru-RU" sz="2000" dirty="0" smtClean="0"/>
          </a:p>
          <a:p>
            <a:r>
              <a:rPr lang="ru-RU" sz="2000" dirty="0" smtClean="0"/>
              <a:t>2. изменение положения и формы конечности</a:t>
            </a:r>
          </a:p>
          <a:p>
            <a:endParaRPr lang="ru-RU" sz="2000" dirty="0" smtClean="0"/>
          </a:p>
          <a:p>
            <a:r>
              <a:rPr lang="ru-RU" sz="2000" dirty="0" smtClean="0"/>
              <a:t>3. нарушения функции конечности (невозможность ею пользоваться)</a:t>
            </a:r>
          </a:p>
          <a:p>
            <a:endParaRPr lang="ru-RU" sz="2000" dirty="0" smtClean="0"/>
          </a:p>
          <a:p>
            <a:r>
              <a:rPr lang="ru-RU" sz="2000" dirty="0" smtClean="0"/>
              <a:t>4. появление отечности и кровоподтека в зоне перелома</a:t>
            </a:r>
          </a:p>
          <a:p>
            <a:endParaRPr lang="ru-RU" sz="2000" dirty="0" smtClean="0"/>
          </a:p>
          <a:p>
            <a:r>
              <a:rPr lang="ru-RU" sz="2000" dirty="0" smtClean="0"/>
              <a:t>5. укорочение конечности</a:t>
            </a:r>
          </a:p>
          <a:p>
            <a:endParaRPr lang="ru-RU" sz="2000" dirty="0" smtClean="0"/>
          </a:p>
          <a:p>
            <a:r>
              <a:rPr lang="ru-RU" sz="2000" dirty="0" smtClean="0"/>
              <a:t>6. патологическая (ненормальная) подвижность кости</a:t>
            </a:r>
            <a:endParaRPr lang="ru-RU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357694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285728"/>
            <a:ext cx="5143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Первая помощь при </a:t>
            </a:r>
          </a:p>
          <a:p>
            <a:r>
              <a:rPr lang="ru-RU" sz="4000" dirty="0" smtClean="0"/>
              <a:t>переломах костей:</a:t>
            </a:r>
            <a:endParaRPr lang="ru-RU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1643064" cy="149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000364" y="1714488"/>
            <a:ext cx="50720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 создание неподвижности костей в области перелома;</a:t>
            </a:r>
          </a:p>
          <a:p>
            <a:endParaRPr lang="ru-RU" sz="2400" dirty="0" smtClean="0"/>
          </a:p>
          <a:p>
            <a:r>
              <a:rPr lang="ru-RU" sz="2400" dirty="0" smtClean="0"/>
              <a:t>2. проведение мер, направленных на борьбу с шоком или на его предупреждение;</a:t>
            </a:r>
          </a:p>
          <a:p>
            <a:endParaRPr lang="ru-RU" sz="2400" dirty="0" smtClean="0"/>
          </a:p>
          <a:p>
            <a:r>
              <a:rPr lang="ru-RU" sz="2400" dirty="0" smtClean="0"/>
              <a:t>3. организация быстрейшей доставки пострадавшего в лечебное учреждение.</a:t>
            </a:r>
            <a:endParaRPr lang="ru-RU" sz="2400" dirty="0"/>
          </a:p>
        </p:txBody>
      </p:sp>
      <p:sp>
        <p:nvSpPr>
          <p:cNvPr id="5" name="Крест 4"/>
          <p:cNvSpPr/>
          <p:nvPr/>
        </p:nvSpPr>
        <p:spPr>
          <a:xfrm>
            <a:off x="928662" y="5715016"/>
            <a:ext cx="642942" cy="642942"/>
          </a:xfrm>
          <a:prstGeom prst="plus">
            <a:avLst/>
          </a:prstGeom>
          <a:solidFill>
            <a:srgbClr val="A50021"/>
          </a:solidFill>
          <a:scene3d>
            <a:camera prst="orthographicFront"/>
            <a:lightRig rig="threePt" dir="t"/>
          </a:scene3d>
          <a:sp3d>
            <a:bevelT w="25400" h="88900"/>
            <a:bevelB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5500702"/>
            <a:ext cx="6286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ИММОБИЛИЗАЦИЯ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642918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Иммобилизация конечности достигается наложением транспортных шин или шин из подручного твердого материала. </a:t>
            </a: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643050"/>
            <a:ext cx="4143404" cy="310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500166" y="5357826"/>
            <a:ext cx="66437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Наложение шины нужно проводить </a:t>
            </a:r>
            <a:r>
              <a:rPr lang="ru-RU" sz="2000" dirty="0" smtClean="0">
                <a:solidFill>
                  <a:srgbClr val="FF0000"/>
                </a:solidFill>
              </a:rPr>
              <a:t>непосредственно на месте происшествия</a:t>
            </a:r>
            <a:r>
              <a:rPr lang="ru-RU" sz="2000" dirty="0" smtClean="0"/>
              <a:t> и только после этого транспортировать больного.</a:t>
            </a:r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86380" y="3357562"/>
            <a:ext cx="2714644" cy="26432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928670"/>
            <a:ext cx="3071834" cy="1928826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910" y="1000108"/>
            <a:ext cx="28575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При открытом переломе перед иммобилизацией конечности необходимо наложить асептическую повязку.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3429000"/>
            <a:ext cx="27146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При кровотечении из раны должны быть применены способы временной остановки кровотечения (давящая повязка, наложение жгута). </a:t>
            </a:r>
            <a:endParaRPr lang="ru-RU" sz="2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928670"/>
            <a:ext cx="4572032" cy="217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357562"/>
            <a:ext cx="4786346" cy="261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142984"/>
            <a:ext cx="6096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214546" y="428625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EB3159"/>
                </a:solidFill>
              </a:rPr>
              <a:t>Нельзя!</a:t>
            </a:r>
          </a:p>
          <a:p>
            <a:r>
              <a:rPr lang="ru-RU" sz="2000" b="1" dirty="0" smtClean="0">
                <a:solidFill>
                  <a:srgbClr val="EB3159"/>
                </a:solidFill>
              </a:rPr>
              <a:t>Промывать рану водой. </a:t>
            </a:r>
          </a:p>
          <a:p>
            <a:endParaRPr lang="ru-RU" sz="2000" b="1" dirty="0" smtClean="0">
              <a:solidFill>
                <a:srgbClr val="EB3159"/>
              </a:solidFill>
            </a:endParaRPr>
          </a:p>
          <a:p>
            <a:r>
              <a:rPr lang="ru-RU" sz="2000" b="1" dirty="0" smtClean="0">
                <a:solidFill>
                  <a:srgbClr val="EB3159"/>
                </a:solidFill>
              </a:rPr>
              <a:t>Нельзя!</a:t>
            </a:r>
          </a:p>
          <a:p>
            <a:r>
              <a:rPr lang="ru-RU" sz="2000" b="1" dirty="0" smtClean="0">
                <a:solidFill>
                  <a:srgbClr val="EB3159"/>
                </a:solidFill>
              </a:rPr>
              <a:t>Вливать в рану спиртовые или любые другие растворы.</a:t>
            </a:r>
            <a:endParaRPr lang="ru-RU" sz="2000" b="1" dirty="0">
              <a:solidFill>
                <a:srgbClr val="EB315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000504"/>
            <a:ext cx="4000528" cy="26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786578" y="2786058"/>
            <a:ext cx="2214578" cy="15001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2500306"/>
            <a:ext cx="2786082" cy="1285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928802"/>
            <a:ext cx="2643206" cy="18573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14546" y="21429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Шины бывают трех видов:</a:t>
            </a:r>
          </a:p>
          <a:p>
            <a:endParaRPr lang="ru-RU" dirty="0" smtClean="0"/>
          </a:p>
          <a:p>
            <a:pPr marL="342900" indent="-342900"/>
            <a:r>
              <a:rPr lang="ru-RU" dirty="0" smtClean="0"/>
              <a:t>1. Жесткие</a:t>
            </a:r>
          </a:p>
          <a:p>
            <a:pPr marL="342900" indent="-342900"/>
            <a:r>
              <a:rPr lang="ru-RU" dirty="0" smtClean="0"/>
              <a:t>2. Мягкие</a:t>
            </a:r>
          </a:p>
          <a:p>
            <a:r>
              <a:rPr lang="ru-RU" dirty="0" smtClean="0"/>
              <a:t>3. Анатомические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143116"/>
            <a:ext cx="27860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качестве жестких шин могут служить доски, полоски металла, картон, несколько сложенных журналов и т.д.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857628"/>
            <a:ext cx="250197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428992" y="2500306"/>
            <a:ext cx="2857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качестве мягких шин можно использовать сложенные одеяла, полотенца, подушки и т.д.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58000" y="2786058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анатомических шинах в качестве опоры используется тело самого пострадавшего.</a:t>
            </a:r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142852"/>
            <a:ext cx="2046506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6715140" y="4286256"/>
            <a:ext cx="2214578" cy="14287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214678" y="5143512"/>
            <a:ext cx="2500330" cy="9286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42844" y="4214818"/>
            <a:ext cx="2357454" cy="24288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500042"/>
            <a:ext cx="59293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Травма</a:t>
            </a:r>
            <a:r>
              <a:rPr lang="ru-RU" sz="2800" b="1" dirty="0" smtClean="0"/>
              <a:t>, повреждение в организме человека, вызванное действием факторов внешней среды.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2428868"/>
            <a:ext cx="21226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Arial Black" pitchFamily="34" charset="0"/>
              </a:rPr>
              <a:t>ТРАВМА</a:t>
            </a:r>
            <a:endParaRPr lang="ru-RU" sz="32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2408316">
            <a:off x="2247613" y="3042002"/>
            <a:ext cx="285752" cy="4286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500562" y="3714752"/>
            <a:ext cx="285752" cy="42862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9004349">
            <a:off x="6886193" y="2971861"/>
            <a:ext cx="285752" cy="42862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3571876"/>
            <a:ext cx="25651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от вида травмирующего</a:t>
            </a:r>
          </a:p>
          <a:p>
            <a:pPr algn="ctr"/>
            <a:r>
              <a:rPr lang="ru-RU" dirty="0" smtClean="0"/>
              <a:t> фактора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4286256"/>
            <a:ext cx="371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от продолжительности воздействия травмирующего фактора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929290" y="3500438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от обстоятельств, при которых </a:t>
            </a:r>
          </a:p>
          <a:p>
            <a:pPr algn="ctr"/>
            <a:r>
              <a:rPr lang="ru-RU" dirty="0" smtClean="0"/>
              <a:t>произошла травма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42844" y="4214818"/>
            <a:ext cx="250033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механические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термические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химические травмы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баротравмы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электротравмы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комбинированные травмы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214678" y="5143512"/>
            <a:ext cx="2374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острые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хронические травмы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715140" y="4286256"/>
            <a:ext cx="2286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бытовые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производственные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спортивные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боевые и т.д.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357166"/>
            <a:ext cx="5143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Правила наложения шин: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1071546"/>
            <a:ext cx="60722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1. При переломе костей предплечья или плеча шину накладывают на всю руку, согнутую под углом  90 ⁰.</a:t>
            </a:r>
            <a:endParaRPr lang="ru-RU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643182"/>
            <a:ext cx="2071702" cy="338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1643064" cy="149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57166"/>
            <a:ext cx="742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2. При переломах </a:t>
            </a:r>
            <a:r>
              <a:rPr lang="ru-RU" sz="3200" dirty="0" smtClean="0">
                <a:solidFill>
                  <a:srgbClr val="FF0000"/>
                </a:solidFill>
              </a:rPr>
              <a:t>бедра</a:t>
            </a:r>
            <a:r>
              <a:rPr lang="ru-RU" sz="3200" dirty="0" smtClean="0"/>
              <a:t> обездвиживают </a:t>
            </a:r>
            <a:r>
              <a:rPr lang="ru-RU" sz="3200" dirty="0" smtClean="0">
                <a:solidFill>
                  <a:srgbClr val="FF0000"/>
                </a:solidFill>
              </a:rPr>
              <a:t>все суставы</a:t>
            </a:r>
            <a:r>
              <a:rPr lang="ru-RU" sz="3200" dirty="0" smtClean="0"/>
              <a:t>, т. е. накладывают шину на всю ногу в выпрямленном положении.</a:t>
            </a:r>
            <a:endParaRPr lang="ru-RU" sz="32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928802"/>
            <a:ext cx="771530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85728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3. Перед наложением шину обертывают марлей или любой тканью. Костные выступы (мыщелки) защищают ватными прокладками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428736"/>
            <a:ext cx="6572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4. При отсутствии стандартных шин и подходящих предметов поврежденную ногу прибинтовывают к здоровой, а поврежденную руку, согнутую под прямым углом, — к туловищу.</a:t>
            </a:r>
            <a:endParaRPr lang="ru-RU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143248"/>
            <a:ext cx="2286016" cy="316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714356"/>
            <a:ext cx="5428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Переломы костей кисти и пальцев</a:t>
            </a:r>
            <a:endParaRPr lang="ru-RU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1643064" cy="149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3108" y="1571612"/>
            <a:ext cx="30920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Оказание помощи: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2143116"/>
            <a:ext cx="64294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</a:t>
            </a:r>
            <a:r>
              <a:rPr lang="ru-RU" sz="2800" dirty="0" smtClean="0"/>
              <a:t>оврежденные полусогнутые пальцы (придают хватательное положение кисти) прибинтовывают к ватному валику, подвешивают на косынку или </a:t>
            </a:r>
            <a:r>
              <a:rPr lang="ru-RU" sz="2800" dirty="0" err="1" smtClean="0"/>
              <a:t>шинируют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4714884"/>
            <a:ext cx="61436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Фиксировать пальцы в выпрямленном положении недопустимо.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786322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642918"/>
            <a:ext cx="31867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Перелом ключиц</a:t>
            </a:r>
            <a:endParaRPr lang="ru-RU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1643064" cy="149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3108" y="2500306"/>
            <a:ext cx="2056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Оказание помощи: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1357298"/>
            <a:ext cx="6357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EB3159"/>
                </a:solidFill>
              </a:rPr>
              <a:t>Опасны повреждения смещаемыми отломками кости крупных подключичных сосудов!</a:t>
            </a:r>
            <a:endParaRPr lang="ru-RU" sz="2000" dirty="0">
              <a:solidFill>
                <a:srgbClr val="EB315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2928934"/>
            <a:ext cx="67151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</a:t>
            </a:r>
            <a:r>
              <a:rPr lang="ru-RU" dirty="0" smtClean="0"/>
              <a:t>ля создания покоя следует подвесить руку на стороне повреждения на косынку или на поднятую полу пиджака.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Иммобилизация отломков ключицы достигается бинтовой повязкой </a:t>
            </a:r>
            <a:r>
              <a:rPr lang="ru-RU" dirty="0" err="1" smtClean="0"/>
              <a:t>Дезо</a:t>
            </a:r>
            <a:r>
              <a:rPr lang="ru-RU" dirty="0" smtClean="0"/>
              <a:t> или сведением рук за спиной при помощи ватно-марлевых колец (также можно руки связать за спиной ремнем).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571876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571876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571876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6050" y="571480"/>
            <a:ext cx="3185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Переломы ребер</a:t>
            </a:r>
            <a:endParaRPr lang="ru-RU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1643064" cy="149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14546" y="1142984"/>
            <a:ext cx="4357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Оказание помощи: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1643050"/>
            <a:ext cx="55007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Наискосок наклеить ленты пластыря на травмированную часть грудной клетки в виде сетки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3571876"/>
            <a:ext cx="4405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Переломы костей стопы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4286256"/>
            <a:ext cx="30920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Оказание помощи:</a:t>
            </a:r>
            <a:endParaRPr lang="ru-RU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256"/>
            <a:ext cx="1643064" cy="149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143108" y="4857760"/>
            <a:ext cx="6272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К</a:t>
            </a:r>
            <a:r>
              <a:rPr lang="ru-RU" sz="2800" dirty="0" smtClean="0"/>
              <a:t> подошве прибинтовывается дощечка.</a:t>
            </a:r>
            <a:endParaRPr lang="ru-RU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428604"/>
            <a:ext cx="65008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Перелом позвоночника – 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чрезвычайно тяжелая травма.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643050"/>
            <a:ext cx="2517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/>
              <a:t>Клинические признаки: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14311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появляется сильная боль в поврежденной области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исчезает чувствительность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наступает паралич ног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иногда нарушается функция тазовых органов</a:t>
            </a:r>
            <a:endParaRPr lang="ru-RU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214554"/>
            <a:ext cx="3857652" cy="435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1643064" cy="149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1643064" cy="149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571736" y="642918"/>
            <a:ext cx="2056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Оказание помощи: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1214422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К</a:t>
            </a:r>
            <a:r>
              <a:rPr lang="ru-RU" dirty="0" smtClean="0">
                <a:solidFill>
                  <a:srgbClr val="FF0000"/>
                </a:solidFill>
              </a:rPr>
              <a:t>атегорически запрещается пострадавшего с подозрением на перелом позвоночника сажать, ставить на ноги!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2000240"/>
            <a:ext cx="5786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Создать покой, уложив его на ровную твердую поверхность - </a:t>
            </a:r>
            <a:r>
              <a:rPr lang="ru-RU" u="sng" dirty="0" smtClean="0"/>
              <a:t>деревянный щит, доски. </a:t>
            </a:r>
            <a:r>
              <a:rPr lang="ru-RU" dirty="0" smtClean="0"/>
              <a:t>Эти же предметы используют для транспортной иммобилизации.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429000"/>
            <a:ext cx="36433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отсутствии доски и бессознательном состоянии пострадавшего транспортировка наименее опасна на носилках в положении лежа на животе.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500438"/>
            <a:ext cx="47625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5500702"/>
            <a:ext cx="7652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357430"/>
            <a:ext cx="2809888" cy="313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00034" y="5072074"/>
            <a:ext cx="807249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3929066"/>
            <a:ext cx="8072494" cy="642942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2786058"/>
            <a:ext cx="5214974" cy="71438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643050"/>
            <a:ext cx="4286280" cy="642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/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857232"/>
            <a:ext cx="73368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Механические травмы могут быть: 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643050"/>
            <a:ext cx="19922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  Ушибы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786058"/>
            <a:ext cx="5500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Раны и кровотечения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929066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Вывихи и переломы 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5000636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Ожоги и отморожения</a:t>
            </a:r>
            <a:endParaRPr lang="ru-RU" sz="4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/>
          <a:lstStyle/>
          <a:p>
            <a:r>
              <a:rPr lang="ru-RU" b="1" dirty="0" smtClean="0"/>
              <a:t>Ушибы</a:t>
            </a:r>
            <a:endParaRPr lang="ru-RU" b="1" dirty="0"/>
          </a:p>
        </p:txBody>
      </p:sp>
      <p:pic>
        <p:nvPicPr>
          <p:cNvPr id="1026" name="Picture 2" descr="https://temperaturka.com/wp-content/uploads/5/a/5/5a58c5837faa34020e765e3d1f9a9b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3786213" cy="2643206"/>
          </a:xfrm>
          <a:prstGeom prst="rect">
            <a:avLst/>
          </a:prstGeom>
          <a:noFill/>
        </p:spPr>
      </p:pic>
      <p:pic>
        <p:nvPicPr>
          <p:cNvPr id="1028" name="Picture 4" descr="https://sovetok.com/_nw/60/132762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929066"/>
            <a:ext cx="4500594" cy="25955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43372" y="1071546"/>
            <a:ext cx="47863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З</a:t>
            </a:r>
            <a:r>
              <a:rPr lang="ru-RU" sz="2400" b="1" i="1" dirty="0" smtClean="0"/>
              <a:t>акрытое повреждение тканей и органов без существенного нарушения их структуры</a:t>
            </a:r>
            <a:r>
              <a:rPr lang="ru-RU" sz="2400" i="1" dirty="0" smtClean="0"/>
              <a:t>. Чаще повреждаются поверхностно расположенные ткани (кожа, подкожная клетчатка, мышцы и надкостница).</a:t>
            </a:r>
            <a:endParaRPr lang="ru-RU" sz="24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786190"/>
            <a:ext cx="38576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-Умеренная боль</a:t>
            </a:r>
          </a:p>
          <a:p>
            <a:r>
              <a:rPr lang="ru-RU" sz="3200" b="1" i="1" dirty="0" smtClean="0"/>
              <a:t>-Отек</a:t>
            </a:r>
          </a:p>
          <a:p>
            <a:r>
              <a:rPr lang="ru-RU" sz="3200" b="1" i="1" dirty="0" smtClean="0"/>
              <a:t> -Кровоподтек</a:t>
            </a:r>
          </a:p>
          <a:p>
            <a:r>
              <a:rPr lang="ru-RU" sz="3200" b="1" i="1" dirty="0" smtClean="0"/>
              <a:t>-Нарушение функции</a:t>
            </a:r>
            <a:endParaRPr lang="ru-RU" sz="3200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помощь при ушибах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Покой</a:t>
            </a:r>
          </a:p>
          <a:p>
            <a:r>
              <a:rPr lang="ru-RU" i="1" dirty="0" smtClean="0"/>
              <a:t>Местно холод по 15 минут каждый час</a:t>
            </a:r>
          </a:p>
          <a:p>
            <a:r>
              <a:rPr lang="ru-RU" i="1" dirty="0" smtClean="0"/>
              <a:t>Дать обезболивающий препарат</a:t>
            </a:r>
            <a:endParaRPr lang="ru-RU" i="1" dirty="0"/>
          </a:p>
        </p:txBody>
      </p:sp>
      <p:pic>
        <p:nvPicPr>
          <p:cNvPr id="49154" name="Picture 2" descr="https://mdc51.ru/wp-content/uploads/2021/05/komp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500438"/>
            <a:ext cx="5929322" cy="2714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Раны и кровотечения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Рана – это нарушение целостности кожных покровов или слизистых оболочек в результате травмы. </a:t>
            </a:r>
            <a:endParaRPr lang="ru-RU" dirty="0"/>
          </a:p>
        </p:txBody>
      </p:sp>
      <p:pic>
        <p:nvPicPr>
          <p:cNvPr id="50178" name="Picture 2" descr="Бесплатное фото Рука окровавленный прикоснувшись к сте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031314" y="1897852"/>
            <a:ext cx="3043230" cy="5962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r>
              <a:rPr lang="ru-RU" dirty="0" smtClean="0"/>
              <a:t>И сопровождаются кровотечением:</a:t>
            </a:r>
          </a:p>
          <a:p>
            <a:pPr>
              <a:buNone/>
            </a:pPr>
            <a:r>
              <a:rPr lang="ru-RU" dirty="0" smtClean="0"/>
              <a:t>-артериальным</a:t>
            </a:r>
          </a:p>
          <a:p>
            <a:pPr>
              <a:buNone/>
            </a:pPr>
            <a:r>
              <a:rPr lang="ru-RU" dirty="0" smtClean="0"/>
              <a:t>                                                         -капиллярным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-венозным</a:t>
            </a:r>
            <a:endParaRPr lang="ru-RU" dirty="0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57298"/>
            <a:ext cx="41243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286256"/>
            <a:ext cx="307183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000240"/>
            <a:ext cx="27051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r>
              <a:rPr lang="ru-RU" dirty="0" smtClean="0"/>
              <a:t>Остановка кровотечения</a:t>
            </a:r>
            <a:endParaRPr lang="ru-RU" dirty="0"/>
          </a:p>
        </p:txBody>
      </p:sp>
      <p:pic>
        <p:nvPicPr>
          <p:cNvPr id="51204" name="Picture 4" descr="https://cf2.ppt-online.org/files2/slide/b/bxLwhM4jlsf3VWZN6rOYocJAIDaQ9U0XpnTC2t/slide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8072494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Наложение жгута</a:t>
            </a:r>
            <a:endParaRPr lang="ru-RU" dirty="0"/>
          </a:p>
        </p:txBody>
      </p:sp>
      <p:pic>
        <p:nvPicPr>
          <p:cNvPr id="4" name="Содержимое 3" descr="жгу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142984"/>
            <a:ext cx="8858312" cy="542928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765</Words>
  <Application>Microsoft Office PowerPoint</Application>
  <PresentationFormat>Экран (4:3)</PresentationFormat>
  <Paragraphs>131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Ушибы</vt:lpstr>
      <vt:lpstr>Первая помощь при ушибах</vt:lpstr>
      <vt:lpstr>Раны и кровотечения</vt:lpstr>
      <vt:lpstr>Презентация PowerPoint</vt:lpstr>
      <vt:lpstr>Презентация PowerPoint</vt:lpstr>
      <vt:lpstr>Наложение жгута</vt:lpstr>
      <vt:lpstr>Наложение повязки</vt:lpstr>
      <vt:lpstr>Переломы и вывихи</vt:lpstr>
      <vt:lpstr>Закрытый перелом легко спутать с вывихом,  Вывих – это полное смещение суставных  концов     костей относительно друг друга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d'Sad</dc:creator>
  <cp:lastModifiedBy>Admin</cp:lastModifiedBy>
  <cp:revision>17</cp:revision>
  <dcterms:created xsi:type="dcterms:W3CDTF">2015-09-02T11:19:00Z</dcterms:created>
  <dcterms:modified xsi:type="dcterms:W3CDTF">2023-09-18T13:13:00Z</dcterms:modified>
</cp:coreProperties>
</file>