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61" r:id="rId4"/>
    <p:sldId id="262" r:id="rId5"/>
    <p:sldId id="268" r:id="rId6"/>
    <p:sldId id="269" r:id="rId7"/>
    <p:sldId id="263" r:id="rId8"/>
    <p:sldId id="270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8527E-9C0C-4A33-B3EC-7E2D66398642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61387-023C-40C1-9FDE-D6A908F4C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1980B-586F-4B2F-AC7F-FAD28B6A869C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ПЕДАГОГИЧЕСКОЕ ОБРАЗОВАНИЕ ДЛЯ УСТОЙЧИВОГО РАЗВИТИЯ семинар - практикум  100-летию со дня основания БГПУ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1980B-586F-4B2F-AC7F-FAD28B6A869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ПЕДАГОГИЧЕСКОЕ ОБРАЗОВАНИЕ ДЛЯ УСТОЙЧИВОГО РАЗВИТИЯ семинар - практикум  100-летию со дня основания БГПУ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1980B-586F-4B2F-AC7F-FAD28B6A869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ПЕДАГОГИЧЕСКОЕ ОБРАЗОВАНИЕ ДЛЯ УСТОЙЧИВОГО РАЗВИТИЯ семинар - практикум  100-летию со дня основания БГПУ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66A3-8F09-4803-85FE-A7498CD26A05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Анатолий Владимирович Муравьев,  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2A47-46C2-45BC-BBC0-A5579F47C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7F4A-662C-4077-8AF3-AD509CD7574F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Анатолий Владимирович Муравьев,  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2A47-46C2-45BC-BBC0-A5579F47C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0655-372A-409E-8B19-0C70946474D1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Анатолий Владимирович Муравьев,  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2A47-46C2-45BC-BBC0-A5579F47C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4763-E25A-4F0F-9196-0AC6F2AB9CDB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Анатолий Владимирович Муравьев,  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2A47-46C2-45BC-BBC0-A5579F47C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0066-3AE0-4CD7-B4AE-C69146BB98FF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Анатолий Владимирович Муравьев,  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2A47-46C2-45BC-BBC0-A5579F47C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8C4-3011-4BF8-B940-2FD898235596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Анатолий Владимирович Муравьев,  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2A47-46C2-45BC-BBC0-A5579F47C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21DA-D340-4F0A-A545-D720837596BE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Анатолий Владимирович Муравьев,  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2A47-46C2-45BC-BBC0-A5579F47C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CE79-13E2-459D-AFA9-1E4D5822C870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Анатолий Владимирович Муравьев,  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2A47-46C2-45BC-BBC0-A5579F47C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7552-B01A-4337-B2E8-08886C1628D0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Анатолий Владимирович Муравьев,  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2A47-46C2-45BC-BBC0-A5579F47C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8E5A-DC18-465A-9A01-443AB5C238A0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Анатолий Владимирович Муравьев,  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2A47-46C2-45BC-BBC0-A5579F47C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73D2-A830-4280-B0B2-538F62626801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Анатолий Владимирович Муравьев,  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2A47-46C2-45BC-BBC0-A5579F47C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6BCA-F9A0-49E2-B85D-931D50315AE2}" type="datetime1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Анатолий Владимирович Муравьев,  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A2A47-46C2-45BC-BBC0-A5579F47C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5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28800"/>
            <a:ext cx="2483768" cy="2320362"/>
          </a:xfrm>
          <a:prstGeom prst="rect">
            <a:avLst/>
          </a:prstGeom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14461"/>
            <a:ext cx="21399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79512" y="159023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Проект «Разработка интегрированного подхода к расширению программы по энергосбережению»</a:t>
            </a: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Обучающий семинар – практикум по вопросам </a:t>
            </a:r>
            <a:r>
              <a:rPr lang="ru-RU" sz="1200" dirty="0" err="1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14.11.2014 г.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27176" y="2636912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 организации деятельности учреждения образования как Школы рационального   </a:t>
            </a:r>
            <a:r>
              <a:rPr lang="ru-RU" sz="2800" b="1" dirty="0" err="1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энергоресурсопотребления</a:t>
            </a:r>
            <a:endParaRPr lang="ru-RU" sz="2800" b="1" dirty="0">
              <a:solidFill>
                <a:srgbClr val="0E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5373216"/>
            <a:ext cx="9144000" cy="1080120"/>
          </a:xfrm>
        </p:spPr>
        <p:txBody>
          <a:bodyPr/>
          <a:lstStyle/>
          <a:p>
            <a:pPr algn="just"/>
            <a:r>
              <a:rPr lang="ru-RU" sz="18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Анатолий Владимирович Муравьев,  </a:t>
            </a:r>
            <a:r>
              <a:rPr lang="ru-RU" sz="1800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 sz="1800" i="1" dirty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323528" y="1916832"/>
            <a:ext cx="8640960" cy="1728192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Font typeface="Arial" charset="0"/>
              <a:buNone/>
            </a:pPr>
            <a:r>
              <a:rPr lang="ru-RU" sz="24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Открытое школьное сообщество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механизм согласования интересов и образовательных потребностей взрослых и детей по поводу разрешения актуальных проблем и определение путей дальнейшего развития общества.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8640"/>
            <a:ext cx="1835696" cy="83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5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0"/>
            <a:ext cx="1203233" cy="11240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1032" y="1500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Проект «Разработка интегрированного подхода к расширению программы по энергосбережению»</a:t>
            </a: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Обучающий семинар – практикум по вопросам </a:t>
            </a:r>
            <a:r>
              <a:rPr lang="ru-RU" sz="1200" dirty="0" err="1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232227"/>
            <a:ext cx="9144000" cy="365125"/>
          </a:xfrm>
        </p:spPr>
        <p:txBody>
          <a:bodyPr/>
          <a:lstStyle/>
          <a:p>
            <a:pPr algn="just"/>
            <a:r>
              <a:rPr lang="ru-RU" sz="9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Анатолий Владимирович Муравьев, </a:t>
            </a:r>
          </a:p>
          <a:p>
            <a:pPr algn="just"/>
            <a:r>
              <a:rPr lang="ru-RU" sz="9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 sz="900" dirty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23528" y="1700808"/>
            <a:ext cx="86409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800100" algn="l"/>
              </a:tabLst>
            </a:pPr>
            <a:r>
              <a:rPr lang="ru-RU" sz="24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Субъектами управления </a:t>
            </a:r>
          </a:p>
          <a:p>
            <a:pPr algn="ctr" eaLnBrk="0" hangingPunct="0">
              <a:tabLst>
                <a:tab pos="800100" algn="l"/>
              </a:tabLst>
            </a:pPr>
            <a:r>
              <a:rPr lang="ru-RU" sz="24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на стратегическом уровне являются </a:t>
            </a:r>
            <a:endParaRPr lang="ru-RU" sz="2400" b="1" i="1" dirty="0" smtClean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800100" algn="l"/>
              </a:tabLst>
            </a:pPr>
            <a:r>
              <a:rPr lang="ru-RU" sz="24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интегрированные сообщества: </a:t>
            </a:r>
          </a:p>
          <a:p>
            <a:pPr algn="just" eaLnBrk="0" hangingPunct="0">
              <a:buFont typeface="Arial" pitchFamily="34" charset="0"/>
              <a:buChar char="•"/>
              <a:tabLst>
                <a:tab pos="8001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гимназия и общество»,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8001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гимназия и другие образовательные учреждения»,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8001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гимназия и производство»,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  <a:tabLst>
                <a:tab pos="8001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гимназия и организации, учреждения не образовательного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профиля.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835696" cy="83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5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0"/>
            <a:ext cx="1203233" cy="11240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0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Проект «Разработка интегрированного подхода к расширению программы по энергосбережению»</a:t>
            </a: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Обучающий семинар – практикум по вопросам </a:t>
            </a:r>
            <a:r>
              <a:rPr lang="ru-RU" sz="1200" dirty="0" err="1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232227"/>
            <a:ext cx="9144000" cy="365125"/>
          </a:xfrm>
        </p:spPr>
        <p:txBody>
          <a:bodyPr/>
          <a:lstStyle/>
          <a:p>
            <a:pPr algn="just"/>
            <a:r>
              <a:rPr lang="ru-RU" sz="9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Анатолий Владимирович Муравьев, </a:t>
            </a:r>
          </a:p>
          <a:p>
            <a:pPr algn="just"/>
            <a:r>
              <a:rPr lang="ru-RU" sz="9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 sz="900" dirty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8229600" cy="2980928"/>
          </a:xfrm>
        </p:spPr>
        <p:txBody>
          <a:bodyPr>
            <a:normAutofit lnSpcReduction="10000"/>
          </a:bodyPr>
          <a:lstStyle/>
          <a:p>
            <a:pPr algn="ctr">
              <a:buFont typeface="Arial" charset="0"/>
              <a:buNone/>
            </a:pPr>
            <a:r>
              <a:rPr lang="ru-RU" sz="24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Субъектами управления на тактическом уровне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являются органы общешкольного самоуправления:</a:t>
            </a:r>
          </a:p>
          <a:p>
            <a:pPr algn="ctr">
              <a:buFont typeface="Arial" charset="0"/>
              <a:buNone/>
            </a:pPr>
            <a:endParaRPr lang="ru-RU" sz="2000" b="1" i="1" dirty="0" smtClean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000" algn="just" eaLnBrk="0" hangingPunct="0">
              <a:spcBef>
                <a:spcPts val="0"/>
              </a:spcBef>
              <a:buFont typeface="Wingdings" pitchFamily="2" charset="2"/>
              <a:buChar char="ü"/>
              <a:tabLst>
                <a:tab pos="800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детско-взрослые сообщества;</a:t>
            </a:r>
          </a:p>
          <a:p>
            <a:pPr marL="0" indent="450000" algn="just" eaLnBrk="0" hangingPunct="0">
              <a:spcBef>
                <a:spcPts val="0"/>
              </a:spcBef>
              <a:buFont typeface="Wingdings" pitchFamily="2" charset="2"/>
              <a:buChar char="ü"/>
              <a:tabLst>
                <a:tab pos="800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родительские сообщества; </a:t>
            </a:r>
          </a:p>
          <a:p>
            <a:pPr marL="0" indent="450000" algn="just" eaLnBrk="0" hangingPunct="0">
              <a:spcBef>
                <a:spcPts val="0"/>
              </a:spcBef>
              <a:buFont typeface="Wingdings" pitchFamily="2" charset="2"/>
              <a:buChar char="ü"/>
              <a:tabLst>
                <a:tab pos="800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учительские сообщества;</a:t>
            </a:r>
          </a:p>
          <a:p>
            <a:pPr marL="0" indent="450000" algn="just" eaLnBrk="0" hangingPunct="0">
              <a:spcBef>
                <a:spcPts val="0"/>
              </a:spcBef>
              <a:buFont typeface="Wingdings" pitchFamily="2" charset="2"/>
              <a:buChar char="ü"/>
              <a:tabLst>
                <a:tab pos="800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ученические сообщества.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8640"/>
            <a:ext cx="1835696" cy="83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5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0"/>
            <a:ext cx="1203233" cy="11240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1032" y="1500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Проект «Разработка интегрированного подхода к расширению программы по энергосбережению»</a:t>
            </a: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Обучающий семинар – практикум по вопросам </a:t>
            </a:r>
            <a:r>
              <a:rPr lang="ru-RU" sz="1200" dirty="0" err="1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232227"/>
            <a:ext cx="9144000" cy="365125"/>
          </a:xfrm>
        </p:spPr>
        <p:txBody>
          <a:bodyPr/>
          <a:lstStyle/>
          <a:p>
            <a:pPr algn="just"/>
            <a:r>
              <a:rPr lang="ru-RU" sz="9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Анатолий Владимирович Муравьев, </a:t>
            </a:r>
          </a:p>
          <a:p>
            <a:pPr algn="just"/>
            <a:r>
              <a:rPr lang="ru-RU" sz="9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 sz="900" dirty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899592" y="2276872"/>
            <a:ext cx="7200800" cy="2044824"/>
          </a:xfrm>
        </p:spPr>
        <p:txBody>
          <a:bodyPr>
            <a:normAutofit/>
          </a:bodyPr>
          <a:lstStyle/>
          <a:p>
            <a:pPr marL="0" indent="450000" algn="just" eaLnBrk="0" hangingPunct="0">
              <a:spcBef>
                <a:spcPts val="0"/>
              </a:spcBef>
              <a:buFont typeface="Wingdings" pitchFamily="2" charset="2"/>
              <a:buChar char="ü"/>
              <a:tabLst>
                <a:tab pos="800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взрослые сообщества;</a:t>
            </a:r>
          </a:p>
          <a:p>
            <a:pPr marL="0" indent="450000" algn="just" eaLnBrk="0" hangingPunct="0">
              <a:spcBef>
                <a:spcPts val="0"/>
              </a:spcBef>
              <a:buFont typeface="Wingdings" pitchFamily="2" charset="2"/>
              <a:buChar char="ü"/>
              <a:tabLst>
                <a:tab pos="800100" algn="l"/>
              </a:tabLst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детско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взрослые сообщества;</a:t>
            </a:r>
          </a:p>
          <a:p>
            <a:pPr marL="0" indent="450000" algn="just" eaLnBrk="0" hangingPunct="0">
              <a:spcBef>
                <a:spcPts val="0"/>
              </a:spcBef>
              <a:buFont typeface="Wingdings" pitchFamily="2" charset="2"/>
              <a:buChar char="ü"/>
              <a:tabLst>
                <a:tab pos="800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детские сообщества.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8640"/>
            <a:ext cx="1835696" cy="83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5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0"/>
            <a:ext cx="1203233" cy="11240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1032" y="1500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Проект «Разработка интегрированного подхода к расширению программы по энергосбережению»</a:t>
            </a: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Обучающий семинар – практикум по вопросам </a:t>
            </a:r>
            <a:r>
              <a:rPr lang="ru-RU" sz="1200" dirty="0" err="1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232227"/>
            <a:ext cx="9144000" cy="365125"/>
          </a:xfrm>
        </p:spPr>
        <p:txBody>
          <a:bodyPr/>
          <a:lstStyle/>
          <a:p>
            <a:pPr algn="just"/>
            <a:r>
              <a:rPr lang="ru-RU" sz="9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Анатолий Владимирович Муравьев, </a:t>
            </a:r>
          </a:p>
          <a:p>
            <a:pPr algn="just"/>
            <a:r>
              <a:rPr lang="ru-RU" sz="9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 sz="900" dirty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15616" y="1196752"/>
            <a:ext cx="66967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tabLst>
                <a:tab pos="1028700" algn="l"/>
              </a:tabLst>
            </a:pPr>
            <a:r>
              <a:rPr lang="ru-RU" sz="24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На оперативном уровне субъектами управления являются: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5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28800"/>
            <a:ext cx="2483768" cy="2320362"/>
          </a:xfrm>
          <a:prstGeom prst="rect">
            <a:avLst/>
          </a:prstGeom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14461"/>
            <a:ext cx="21399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79512" y="159023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Проект «Разработка интегрированного подхода к расширению программы по энергосбережению»</a:t>
            </a: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Обучающий семинар – практикум по вопросам </a:t>
            </a:r>
            <a:r>
              <a:rPr lang="ru-RU" sz="1200" dirty="0" err="1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14.11.2014 г.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27176" y="2636912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 организации деятельности учреждения образования как Школы рационального   </a:t>
            </a:r>
            <a:r>
              <a:rPr lang="ru-RU" sz="2800" b="1" dirty="0" err="1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энергоресурсопотребления</a:t>
            </a:r>
            <a:endParaRPr lang="ru-RU" sz="2800" b="1" dirty="0">
              <a:solidFill>
                <a:srgbClr val="0E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5373216"/>
            <a:ext cx="9144000" cy="1080120"/>
          </a:xfrm>
        </p:spPr>
        <p:txBody>
          <a:bodyPr/>
          <a:lstStyle/>
          <a:p>
            <a:pPr algn="just"/>
            <a:r>
              <a:rPr lang="ru-RU" sz="18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Анатолий Владимирович Муравьев,  </a:t>
            </a:r>
            <a:r>
              <a:rPr lang="ru-RU" sz="1800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 sz="1800" i="1" dirty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5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0"/>
            <a:ext cx="1203233" cy="1124073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02762"/>
            <a:ext cx="1763688" cy="80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832" y="557808"/>
            <a:ext cx="8229600" cy="1143000"/>
          </a:xfrm>
        </p:spPr>
        <p:txBody>
          <a:bodyPr>
            <a:noAutofit/>
          </a:bodyPr>
          <a:lstStyle/>
          <a:p>
            <a:pPr indent="342900">
              <a:lnSpc>
                <a:spcPct val="110000"/>
              </a:lnSpc>
            </a:pPr>
            <a:r>
              <a:rPr lang="ru-RU" sz="1800" b="1" i="1" dirty="0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Базовые понятия модели организации деятельности учреждения образования как Школы рационального </a:t>
            </a:r>
            <a:r>
              <a:rPr lang="ru-RU" sz="1800" b="1" i="1" dirty="0" err="1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ресурсопотребления</a:t>
            </a:r>
            <a:endParaRPr lang="ru-RU" sz="1800" b="1" i="1" dirty="0" smtClean="0">
              <a:solidFill>
                <a:srgbClr val="0E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95325"/>
            <a:ext cx="8352928" cy="4525963"/>
          </a:xfrm>
        </p:spPr>
        <p:txBody>
          <a:bodyPr>
            <a:normAutofit fontScale="625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Энергосбережение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комплекс мер или действий, предпринимаемых для обеспечения более эффективного использования энергетических ресурсов 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Рациональность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проблема выбора наилучшего способа использования ограниченных ресурсов для удовлетворения человеческих потребностей.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Экономия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бережливое ведение хозяйства, в основе которого лежит уменьшение издержек, расходов, затрат экономических ресурсов.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Энергопотребление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соотношение количества энергии, потребляемой за определенный период времени (за год), и численности населения.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Ресурсосбережение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процесс производства и реализации конечных продуктов с минимальным расходом вещества и энергии на всех этапах производственного цикла с наименьшим воздействием на человека.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032" y="1500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Проект «Разработка интегрированного подхода к расширению программы по энергосбережению»</a:t>
            </a: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Обучающий семинар – практикум по вопросам </a:t>
            </a:r>
            <a:r>
              <a:rPr lang="ru-RU" sz="1200" dirty="0" err="1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1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232227"/>
            <a:ext cx="9144000" cy="365125"/>
          </a:xfrm>
        </p:spPr>
        <p:txBody>
          <a:bodyPr/>
          <a:lstStyle/>
          <a:p>
            <a:pPr algn="just"/>
            <a:r>
              <a:rPr lang="ru-RU" sz="9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Анатолий Владимирович Муравьев, </a:t>
            </a:r>
          </a:p>
          <a:p>
            <a:pPr algn="just"/>
            <a:r>
              <a:rPr lang="ru-RU" sz="9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 sz="900" dirty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5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609" y="0"/>
            <a:ext cx="1203233" cy="11240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0665" y="188640"/>
            <a:ext cx="173333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72208"/>
            <a:ext cx="8784976" cy="4277072"/>
          </a:xfrm>
        </p:spPr>
        <p:txBody>
          <a:bodyPr>
            <a:normAutofit fontScale="475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50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Экономическое воспитание </a:t>
            </a:r>
            <a:r>
              <a:rPr lang="ru-RU" sz="50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это ведущее средство повышения экономической культуры личности и общества, оно существенно повышает шансы личности на жизненный успех, позволяет ему занять более активную гражданскую позицию, расширяет диапазон применения его способностей.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50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Устойчивое развитие</a:t>
            </a:r>
            <a:r>
              <a:rPr lang="ru-RU" sz="5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(англ.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sustainable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) – новая парадигма развития человечества, отражающая осознание жизненной важности системного подхода (объединяющего экономические, экологические и социальные компоненты) в выборе и реализации сценариев развития.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629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342900" algn="ctr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b="1" i="1" dirty="0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Базовые понятия модели организации деятельности учреждения образования как Школы рационального </a:t>
            </a:r>
            <a:r>
              <a:rPr lang="ru-RU" b="1" i="1" dirty="0" err="1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ресурсопотребления</a:t>
            </a:r>
            <a:endParaRPr lang="ru-RU" b="1" i="1" dirty="0">
              <a:solidFill>
                <a:srgbClr val="0E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032" y="1500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Проект «Разработка интегрированного подхода к расширению программы по энергосбережению»</a:t>
            </a: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Обучающий семинар – практикум по вопросам </a:t>
            </a:r>
            <a:r>
              <a:rPr lang="ru-RU" sz="1200" dirty="0" err="1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2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232227"/>
            <a:ext cx="9144000" cy="365125"/>
          </a:xfrm>
        </p:spPr>
        <p:txBody>
          <a:bodyPr/>
          <a:lstStyle/>
          <a:p>
            <a:pPr algn="just"/>
            <a:r>
              <a:rPr lang="ru-RU" sz="9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Анатолий Владимирович Муравьев, </a:t>
            </a:r>
          </a:p>
          <a:p>
            <a:pPr algn="just"/>
            <a:r>
              <a:rPr lang="ru-RU" sz="9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 sz="900" dirty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4050" y="188640"/>
            <a:ext cx="21399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5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0"/>
            <a:ext cx="1203233" cy="11240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1032" y="1500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Проект «Разработка интегрированного подхода к расширению программы по энергосбережению»</a:t>
            </a: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Обучающий семинар – практикум по вопросам </a:t>
            </a:r>
            <a:r>
              <a:rPr lang="ru-RU" sz="1200" dirty="0" err="1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179512" y="2104256"/>
            <a:ext cx="8784976" cy="3845024"/>
          </a:xfrm>
        </p:spPr>
        <p:txBody>
          <a:bodyPr>
            <a:normAutofit fontScale="325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62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Образование в интересах устойчивого развития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– это образовательная парадигма с целью обеспечения дальнейшего устойчивого развития общества, экономики и окружающей среды.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62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Социальное партнерство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– взаимодействие учреждения образования с различными социальными институтами, государственными и общественными структурами с целью эффективной реализации общих целей и задач.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62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Открытое школьное сообщество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– структура взаимодействия субъектов образовательной деятельности учреждения образования и представителей заинтересованных сторон, объединённых идеей развития деятельности конкретного учреждения образования, совместно вырабатывающих определённый набор норм и правил взаимодействия, которых впоследствии придерживаются. </a:t>
            </a:r>
          </a:p>
          <a:p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3528" y="917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342900" algn="ctr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b="1" i="1" dirty="0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Базовые понятия модели организации деятельности учреждения образования как Школы рационального </a:t>
            </a:r>
            <a:r>
              <a:rPr lang="ru-RU" b="1" i="1" dirty="0" err="1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ресурсопотребления</a:t>
            </a:r>
            <a:endParaRPr lang="ru-RU" b="1" i="1" dirty="0">
              <a:solidFill>
                <a:srgbClr val="0E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232227"/>
            <a:ext cx="9144000" cy="365125"/>
          </a:xfrm>
        </p:spPr>
        <p:txBody>
          <a:bodyPr/>
          <a:lstStyle/>
          <a:p>
            <a:pPr algn="just"/>
            <a:r>
              <a:rPr lang="ru-RU" sz="9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Анатолий Владимирович Муравьев, </a:t>
            </a:r>
          </a:p>
          <a:p>
            <a:pPr algn="just"/>
            <a:r>
              <a:rPr lang="ru-RU" sz="9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 sz="900" dirty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539552" y="548680"/>
            <a:ext cx="7959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Методологической и теоретической основой  </a:t>
            </a:r>
          </a:p>
          <a:p>
            <a:pPr algn="ctr"/>
            <a:r>
              <a:rPr lang="ru-RU" sz="2000" b="1" i="1" dirty="0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этого процесса являются :</a:t>
            </a: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395536" y="1268760"/>
            <a:ext cx="85689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50850"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Идеи продуктивного обучения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П.П.Блонский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А.С.Макаренко, К.Д.Ушинский,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С.Т.Шацкий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М.И.Башмаков, Н.Б.Крылова,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И.П.Подласый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А.В.Хуторской, С.Н.Чистякова).</a:t>
            </a: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467544" y="2204864"/>
            <a:ext cx="84969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50850"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Идеи и основные положения концепции устойчивого развития цивилизации и стратегии образования в интересах устойчивого развития (Г.Х.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Брундтланд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В.И.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Данилов-Данильян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К.С. Лосев, В.А.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Коптюг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Н.М. Мамедов, 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Медоуз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А.Д. Урсул, Г.А. Ягодин и др.). 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467544" y="3540195"/>
            <a:ext cx="84249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50850"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Идеи модели открытого образования «Школа-сообщество» (опыт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«Средняя общеобразовательная школа №14» г. Усть-Илимска); </a:t>
            </a:r>
          </a:p>
        </p:txBody>
      </p:sp>
      <p:sp>
        <p:nvSpPr>
          <p:cNvPr id="8198" name="Прямоугольник 5"/>
          <p:cNvSpPr>
            <a:spLocks noChangeArrowheads="1"/>
          </p:cNvSpPr>
          <p:nvPr/>
        </p:nvSpPr>
        <p:spPr bwMode="auto">
          <a:xfrm>
            <a:off x="611560" y="4221088"/>
            <a:ext cx="8280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0850"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Идеи авторской Школы самоопределения А.Н.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Тубельского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539552" y="4622870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50850"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Идеи ноосферной педагогики (В.И. Вернадский, А.И.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Субетто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З.И.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Колычева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Дзюра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др.); 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539552" y="5264220"/>
            <a:ext cx="82809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50850"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Идеи непрерывного образования (Ж.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Кондорсэ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Пренцом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Д.И. Менделеев,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Ж.Делор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Т.Ю. Ломакина и др.). 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907704" cy="871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Рисунок 10" descr="5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7" y="1"/>
            <a:ext cx="1080120" cy="10090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1032" y="1500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Проект «Разработка интегрированного подхода к расширению программы по энергосбережению»</a:t>
            </a: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Обучающий семинар – практикум по вопросам </a:t>
            </a:r>
            <a:r>
              <a:rPr lang="ru-RU" sz="1200" dirty="0" err="1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3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232227"/>
            <a:ext cx="9144000" cy="365125"/>
          </a:xfrm>
        </p:spPr>
        <p:txBody>
          <a:bodyPr/>
          <a:lstStyle/>
          <a:p>
            <a:pPr algn="just"/>
            <a:r>
              <a:rPr lang="ru-RU" sz="9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Анатолий Владимирович Муравьев, </a:t>
            </a:r>
          </a:p>
          <a:p>
            <a:pPr algn="just"/>
            <a:r>
              <a:rPr lang="ru-RU" sz="9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 sz="900" dirty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23528" y="685145"/>
            <a:ext cx="86409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50850" algn="just" eaLnBrk="0" hangingPunct="0"/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Образование на протяжении всей жизни основывается на четырех положениях (по Ж.Л.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Делору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научиться познавать, научиться делать, научиться жить вместе, научиться жить.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85750" y="1530619"/>
            <a:ext cx="87507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50850" algn="just" eaLnBrk="0" hangingPunct="0"/>
            <a:r>
              <a:rPr lang="ru-RU" b="1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ru-RU" sz="20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Научиться познавать, учиться мыслить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формирование  познавательных и аналитических компетенций, критическое и системное мышление, проблемный подход к обучению, опережающий характер  обучения с ориентацией на будущее.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23528" y="2681625"/>
            <a:ext cx="86409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50850" algn="just" eaLnBrk="0" hangingPunct="0"/>
            <a:r>
              <a:rPr lang="ru-RU" b="1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ru-RU" sz="20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Научиться делать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применение знаний в различных жизненных ситуациях, разрешение кризисов и рисков, ответственные действия, самоуважение, с тем, чтобы приобрести не только профессиональную квалификацию, но и в более широком смысле компетентность.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95536" y="3905761"/>
            <a:ext cx="842461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50850" algn="just" eaLnBrk="0" hangingPunct="0"/>
            <a:r>
              <a:rPr lang="ru-RU" b="1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ru-RU" sz="20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Научиться</a:t>
            </a:r>
            <a:r>
              <a:rPr lang="ru-RU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жить вместе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воспитывая понимание другого и ощущение взаимозависимости, осуществлять общие проекты и быть готовым к урегулированию конфликтов в условиях уважения ценностей плюрализма, взаимопонимания и мира. </a:t>
            </a:r>
          </a:p>
        </p:txBody>
      </p:sp>
      <p:sp>
        <p:nvSpPr>
          <p:cNvPr id="9224" name="Прямоугольник 1"/>
          <p:cNvSpPr>
            <a:spLocks noChangeArrowheads="1"/>
          </p:cNvSpPr>
          <p:nvPr/>
        </p:nvSpPr>
        <p:spPr bwMode="auto">
          <a:xfrm>
            <a:off x="467544" y="5129897"/>
            <a:ext cx="84240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ru-RU" sz="20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Научиться жить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тем, чтобы содействовать расцвету собственной личности, учиться быть самостоятельным, то есть, быть в состоянии действовать, проявляя независимость, самостоятельность суждений и личную ответственность. 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16632"/>
            <a:ext cx="1475656" cy="67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5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6103" cy="8745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1032" y="1500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Проект «Разработка интегрированного подхода к расширению программы по энергосбережению»</a:t>
            </a: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Обучающий семинар – практикум по вопросам </a:t>
            </a:r>
            <a:r>
              <a:rPr lang="ru-RU" sz="1200" dirty="0" err="1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1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76243"/>
            <a:ext cx="9144000" cy="365125"/>
          </a:xfrm>
        </p:spPr>
        <p:txBody>
          <a:bodyPr/>
          <a:lstStyle/>
          <a:p>
            <a:pPr algn="just"/>
            <a:r>
              <a:rPr lang="ru-RU" sz="9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Анатолий Владимирович Муравьев, </a:t>
            </a:r>
          </a:p>
          <a:p>
            <a:pPr algn="just"/>
            <a:r>
              <a:rPr lang="ru-RU" sz="9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 sz="900" dirty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8640"/>
            <a:ext cx="1691680" cy="77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5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0"/>
            <a:ext cx="1203233" cy="11240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1032" y="1500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Проект «Разработка интегрированного подхода к расширению программы по энергосбережению»</a:t>
            </a: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Обучающий семинар – практикум по вопросам </a:t>
            </a:r>
            <a:r>
              <a:rPr lang="ru-RU" sz="1200" dirty="0" err="1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05968" y="920914"/>
            <a:ext cx="79544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085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</a:tabLst>
            </a:pPr>
            <a:r>
              <a:rPr lang="ru-RU" sz="2000" b="1" i="1" dirty="0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Базовые принципы модели деятельности учреждения образования как Школы рационального </a:t>
            </a:r>
            <a:r>
              <a:rPr lang="ru-RU" sz="2000" b="1" i="1" dirty="0" err="1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ресурсопотребления</a:t>
            </a:r>
            <a:r>
              <a:rPr lang="ru-RU" sz="2000" b="1" i="1" dirty="0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51520" y="1700808"/>
            <a:ext cx="87129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Гуманитарный характер образовательной деятельности, наполнение содержания образования гуманными смыслами, ценностным содержанием идей устойчивого развития и ответственного поведения.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Субъектность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признание и реализация прав человека на индивидуальность, активность, самостоятельность, выбор, уважение, понимание, развитие, творчество.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Диалогичность – приоритет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субъект-субъектных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отношений между участниками образовательного процесса.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Развивающая направленность образовательного процесса.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Фундаментальность, через обогащение содержания образования смыслами, актуальными для нового времени, ориентация его на исследования, творчество.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Продуктивное взаимодействие и преемственность всех элементов системы. Продуктивность взаимодействия подразумевает его образовательный и социальный эффекты.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Рефлексивное управление, сущность которого заключается в осознании всеми субъектами взаимодействия значимости и эффективности собственных и коллективных действий. </a:t>
            </a:r>
          </a:p>
        </p:txBody>
      </p:sp>
      <p:sp>
        <p:nvSpPr>
          <p:cNvPr id="14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448251"/>
            <a:ext cx="9144000" cy="365125"/>
          </a:xfrm>
        </p:spPr>
        <p:txBody>
          <a:bodyPr/>
          <a:lstStyle/>
          <a:p>
            <a:pPr algn="just"/>
            <a:r>
              <a:rPr lang="ru-RU" sz="9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Анатолий Владимирович Муравьев, </a:t>
            </a:r>
          </a:p>
          <a:p>
            <a:pPr algn="just"/>
            <a:r>
              <a:rPr lang="ru-RU" sz="9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 sz="900" dirty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Прямоугольник 2"/>
          <p:cNvSpPr>
            <a:spLocks noChangeArrowheads="1"/>
          </p:cNvSpPr>
          <p:nvPr/>
        </p:nvSpPr>
        <p:spPr bwMode="auto">
          <a:xfrm>
            <a:off x="3491880" y="404664"/>
            <a:ext cx="2016224" cy="409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i="1" dirty="0" err="1" smtClean="0">
                <a:solidFill>
                  <a:srgbClr val="0E682A"/>
                </a:solidFill>
                <a:latin typeface="Times New Roman" pitchFamily="18" charset="0"/>
              </a:rPr>
              <a:t>УО</a:t>
            </a:r>
            <a:r>
              <a:rPr lang="ru-RU" sz="1000" b="1" i="1" dirty="0" smtClean="0">
                <a:solidFill>
                  <a:srgbClr val="0E682A"/>
                </a:solidFill>
                <a:latin typeface="Times New Roman" pitchFamily="18" charset="0"/>
              </a:rPr>
              <a:t> как школа рационального </a:t>
            </a:r>
            <a:r>
              <a:rPr lang="ru-RU" sz="1000" b="1" i="1" dirty="0" err="1" smtClean="0">
                <a:solidFill>
                  <a:srgbClr val="0E682A"/>
                </a:solidFill>
                <a:latin typeface="Times New Roman" pitchFamily="18" charset="0"/>
              </a:rPr>
              <a:t>ресурсопотребления</a:t>
            </a:r>
            <a:endParaRPr lang="ru-RU" sz="1000" b="1" i="1" dirty="0" smtClean="0">
              <a:solidFill>
                <a:srgbClr val="0E682A"/>
              </a:solidFill>
              <a:latin typeface="Times New Roman" pitchFamily="18" charset="0"/>
            </a:endParaRPr>
          </a:p>
        </p:txBody>
      </p:sp>
      <p:sp>
        <p:nvSpPr>
          <p:cNvPr id="153602" name="Прямоугольник 3"/>
          <p:cNvSpPr>
            <a:spLocks noChangeArrowheads="1"/>
          </p:cNvSpPr>
          <p:nvPr/>
        </p:nvSpPr>
        <p:spPr bwMode="auto">
          <a:xfrm>
            <a:off x="216024" y="836712"/>
            <a:ext cx="1763688" cy="51125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1" u="none" strike="noStrike" cap="none" normalizeH="0" baseline="0" dirty="0" smtClean="0">
                <a:ln>
                  <a:noFill/>
                </a:ln>
                <a:solidFill>
                  <a:srgbClr val="0E682A"/>
                </a:solidFill>
                <a:effectLst/>
                <a:latin typeface="Times New Roman" pitchFamily="18" charset="0"/>
              </a:rPr>
              <a:t>Условия организации деятельности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Нормативное правовое обеспечение и сопровождение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ru-RU" sz="900" dirty="0" smtClean="0">
                <a:latin typeface="Times New Roman" pitchFamily="18" charset="0"/>
              </a:rPr>
              <a:t>Включённость участников открытого школьного сообщества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Научно-методическое обеспечение и сопровождение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Организация образовательного процесса на основе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компетентностного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подхода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Практика образования в интересах устойчивого развития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Внедрение системы экологического менеджмента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Деятельностный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подход в формировании экологических, экономических и социальных компетенций у субъектов образовательных отношений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Детско-взрослые общественные объединения и организации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Практико-ориентированные проекты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Организация и сопровождение исследовательской деятельности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Принятие ценностей устойчивого развития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Экспертное инициатив сопровождение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Организация продуктивного коммуникативного пространства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03" name="Прямоугольник 6"/>
          <p:cNvSpPr>
            <a:spLocks noChangeArrowheads="1"/>
          </p:cNvSpPr>
          <p:nvPr/>
        </p:nvSpPr>
        <p:spPr bwMode="auto">
          <a:xfrm>
            <a:off x="2195736" y="1530218"/>
            <a:ext cx="1012701" cy="4586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Школа для обучающихся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04" name="Прямоугольник 7"/>
          <p:cNvSpPr>
            <a:spLocks noChangeArrowheads="1"/>
          </p:cNvSpPr>
          <p:nvPr/>
        </p:nvSpPr>
        <p:spPr bwMode="auto">
          <a:xfrm>
            <a:off x="3995936" y="1509372"/>
            <a:ext cx="1170434" cy="4794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Образовательная деятельность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05" name="Прямоугольник 8"/>
          <p:cNvSpPr>
            <a:spLocks noChangeArrowheads="1"/>
          </p:cNvSpPr>
          <p:nvPr/>
        </p:nvSpPr>
        <p:spPr bwMode="auto">
          <a:xfrm>
            <a:off x="5868144" y="1484784"/>
            <a:ext cx="936104" cy="4794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Школа для взрослых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06" name="Прямоугольник 9"/>
          <p:cNvSpPr>
            <a:spLocks noChangeArrowheads="1"/>
          </p:cNvSpPr>
          <p:nvPr/>
        </p:nvSpPr>
        <p:spPr bwMode="auto">
          <a:xfrm>
            <a:off x="2089423" y="2373468"/>
            <a:ext cx="826393" cy="4074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Школа для начинающих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07" name="Прямоугольник 10"/>
          <p:cNvSpPr>
            <a:spLocks noChangeArrowheads="1"/>
          </p:cNvSpPr>
          <p:nvPr/>
        </p:nvSpPr>
        <p:spPr bwMode="auto">
          <a:xfrm>
            <a:off x="2987824" y="2348880"/>
            <a:ext cx="864096" cy="4320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Школа для продвинутых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08" name="Прямоугольник 11"/>
          <p:cNvSpPr>
            <a:spLocks noChangeArrowheads="1"/>
          </p:cNvSpPr>
          <p:nvPr/>
        </p:nvSpPr>
        <p:spPr bwMode="auto">
          <a:xfrm>
            <a:off x="3923929" y="2348880"/>
            <a:ext cx="1008111" cy="44443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Школа для педагогических работников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09" name="Прямоугольник 12"/>
          <p:cNvSpPr>
            <a:spLocks noChangeArrowheads="1"/>
          </p:cNvSpPr>
          <p:nvPr/>
        </p:nvSpPr>
        <p:spPr bwMode="auto">
          <a:xfrm>
            <a:off x="5004048" y="2348880"/>
            <a:ext cx="1080120" cy="4320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Школа для пожилых людей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10" name="Прямоугольник 13"/>
          <p:cNvSpPr>
            <a:spLocks noChangeArrowheads="1"/>
          </p:cNvSpPr>
          <p:nvPr/>
        </p:nvSpPr>
        <p:spPr bwMode="auto">
          <a:xfrm>
            <a:off x="6156176" y="2348880"/>
            <a:ext cx="1027559" cy="4396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Семейная школа «Зелёное потребление»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11" name="Прямоугольник 18"/>
          <p:cNvSpPr>
            <a:spLocks noChangeArrowheads="1"/>
          </p:cNvSpPr>
          <p:nvPr/>
        </p:nvSpPr>
        <p:spPr bwMode="auto">
          <a:xfrm>
            <a:off x="7308304" y="836712"/>
            <a:ext cx="1619672" cy="45365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1" u="none" strike="noStrike" cap="none" normalizeH="0" baseline="0" dirty="0" smtClean="0">
                <a:ln>
                  <a:noFill/>
                </a:ln>
                <a:solidFill>
                  <a:srgbClr val="0E682A"/>
                </a:solidFill>
                <a:effectLst/>
                <a:latin typeface="Times New Roman" pitchFamily="18" charset="0"/>
              </a:rPr>
              <a:t>Ресурсы обеспечения деятельности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Открытое школьное сообщество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Энергоэффективный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кабинет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Ресурсный центр по образованию в интересах устойчивого развития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Социальные партнёры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Общественные объединения обучающихся по интересам и направления деятельности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Первичные организации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БРСМ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БРПО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Научно – исследовательские центры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Инновационная площадка (экспериментальная)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Учебная базовая площадка подготовки и повышения квалификации специалистов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Научно – исследовательские общества учащихся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Symbol" pitchFamily="18" charset="2"/>
              <a:buChar char="·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Наработанный опыт по формированию экологических, экономических и социальных компетенций у субъектов образовательных отношений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12" name="Прямоугольник 19"/>
          <p:cNvSpPr>
            <a:spLocks noChangeArrowheads="1"/>
          </p:cNvSpPr>
          <p:nvPr/>
        </p:nvSpPr>
        <p:spPr bwMode="auto">
          <a:xfrm>
            <a:off x="2123728" y="3068960"/>
            <a:ext cx="1584176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Факультативы, объединения по интересам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13" name="Прямоугольник 20"/>
          <p:cNvSpPr>
            <a:spLocks noChangeArrowheads="1"/>
          </p:cNvSpPr>
          <p:nvPr/>
        </p:nvSpPr>
        <p:spPr bwMode="auto">
          <a:xfrm>
            <a:off x="4499992" y="3068960"/>
            <a:ext cx="2376686" cy="3600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Семинары, тренинги, мастер – классы, занятия, экскурсии и консультации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14" name="Прямоугольник 21"/>
          <p:cNvSpPr>
            <a:spLocks noChangeArrowheads="1"/>
          </p:cNvSpPr>
          <p:nvPr/>
        </p:nvSpPr>
        <p:spPr bwMode="auto">
          <a:xfrm>
            <a:off x="2555776" y="3573017"/>
            <a:ext cx="3888432" cy="9361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i="1" dirty="0" smtClean="0">
                <a:solidFill>
                  <a:srgbClr val="0E682A"/>
                </a:solidFill>
                <a:latin typeface="Times New Roman" pitchFamily="18" charset="0"/>
              </a:rPr>
              <a:t>Тематические направления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Экология грамотность	Человек эпохи устойчивого развития</a:t>
            </a:r>
            <a:endParaRPr lang="en-US" sz="9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Экология, экономика, социум	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Энерго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 и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ресурсоаудит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Устойчивое развитие	Управление отходами	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Энергия и окружающая среда	Зелёное потребление и др.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9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Зелёная экономика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15" name="Прямоугольник 5"/>
          <p:cNvSpPr>
            <a:spLocks noChangeArrowheads="1"/>
          </p:cNvSpPr>
          <p:nvPr/>
        </p:nvSpPr>
        <p:spPr bwMode="auto">
          <a:xfrm>
            <a:off x="3567286" y="992535"/>
            <a:ext cx="1940818" cy="276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i="1" dirty="0" smtClean="0">
                <a:solidFill>
                  <a:srgbClr val="0E682A"/>
                </a:solidFill>
                <a:latin typeface="Times New Roman" pitchFamily="18" charset="0"/>
              </a:rPr>
              <a:t>Содержание деятельности</a:t>
            </a:r>
          </a:p>
        </p:txBody>
      </p:sp>
      <p:sp>
        <p:nvSpPr>
          <p:cNvPr id="153616" name="Прямоугольник 22"/>
          <p:cNvSpPr>
            <a:spLocks noChangeArrowheads="1"/>
          </p:cNvSpPr>
          <p:nvPr/>
        </p:nvSpPr>
        <p:spPr bwMode="auto">
          <a:xfrm>
            <a:off x="3563888" y="4861917"/>
            <a:ext cx="2520280" cy="2952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i="1" dirty="0" smtClean="0">
                <a:solidFill>
                  <a:srgbClr val="0E682A"/>
                </a:solidFill>
                <a:latin typeface="Times New Roman" pitchFamily="18" charset="0"/>
              </a:rPr>
              <a:t>Практическая деятельность</a:t>
            </a:r>
          </a:p>
        </p:txBody>
      </p:sp>
      <p:sp>
        <p:nvSpPr>
          <p:cNvPr id="153617" name="Прямоугольник 23"/>
          <p:cNvSpPr>
            <a:spLocks noChangeArrowheads="1"/>
          </p:cNvSpPr>
          <p:nvPr/>
        </p:nvSpPr>
        <p:spPr bwMode="auto">
          <a:xfrm>
            <a:off x="2017787" y="5517232"/>
            <a:ext cx="1330077" cy="5040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Социально активная деятельность </a:t>
            </a:r>
            <a:r>
              <a:rPr kumimoji="0" lang="ru-RU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детско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взрослых сообществ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18" name="Прямоугольник 24"/>
          <p:cNvSpPr>
            <a:spLocks noChangeArrowheads="1"/>
          </p:cNvSpPr>
          <p:nvPr/>
        </p:nvSpPr>
        <p:spPr bwMode="auto">
          <a:xfrm>
            <a:off x="3419872" y="5517232"/>
            <a:ext cx="1152128" cy="7871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Мероприятия по энергосбережению и рациональному использованию ресурсов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19" name="Прямоугольник 25"/>
          <p:cNvSpPr>
            <a:spLocks noChangeArrowheads="1"/>
          </p:cNvSpPr>
          <p:nvPr/>
        </p:nvSpPr>
        <p:spPr bwMode="auto">
          <a:xfrm>
            <a:off x="5004048" y="5517232"/>
            <a:ext cx="1368152" cy="8640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Проектно – исследовательская деятельность участников школьного сообщества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20" name="Прямоугольник 26"/>
          <p:cNvSpPr>
            <a:spLocks noChangeArrowheads="1"/>
          </p:cNvSpPr>
          <p:nvPr/>
        </p:nvSpPr>
        <p:spPr bwMode="auto">
          <a:xfrm>
            <a:off x="6516216" y="5517232"/>
            <a:ext cx="1368152" cy="5040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Интернет – взаимодействия с другими практиками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Прямоугольник 2"/>
          <p:cNvSpPr>
            <a:spLocks noChangeArrowheads="1"/>
          </p:cNvSpPr>
          <p:nvPr/>
        </p:nvSpPr>
        <p:spPr bwMode="auto">
          <a:xfrm>
            <a:off x="3851920" y="1"/>
            <a:ext cx="1368152" cy="2606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СОЦИУМ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70"/>
          <p:cNvGrpSpPr/>
          <p:nvPr/>
        </p:nvGrpSpPr>
        <p:grpSpPr>
          <a:xfrm>
            <a:off x="5508104" y="548680"/>
            <a:ext cx="2592288" cy="288032"/>
            <a:chOff x="5508104" y="548680"/>
            <a:chExt cx="2592288" cy="288032"/>
          </a:xfrm>
        </p:grpSpPr>
        <p:cxnSp>
          <p:nvCxnSpPr>
            <p:cNvPr id="30" name="Прямая со стрелкой 29"/>
            <p:cNvCxnSpPr/>
            <p:nvPr/>
          </p:nvCxnSpPr>
          <p:spPr>
            <a:xfrm flipH="1">
              <a:off x="5508104" y="548680"/>
              <a:ext cx="25922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8100392" y="548680"/>
              <a:ext cx="0" cy="288032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" name="Группа 171"/>
          <p:cNvGrpSpPr/>
          <p:nvPr/>
        </p:nvGrpSpPr>
        <p:grpSpPr>
          <a:xfrm>
            <a:off x="899592" y="548680"/>
            <a:ext cx="2592288" cy="288032"/>
            <a:chOff x="899592" y="548680"/>
            <a:chExt cx="2592288" cy="288032"/>
          </a:xfrm>
        </p:grpSpPr>
        <p:cxnSp>
          <p:nvCxnSpPr>
            <p:cNvPr id="36" name="Прямая со стрелкой 35"/>
            <p:cNvCxnSpPr/>
            <p:nvPr/>
          </p:nvCxnSpPr>
          <p:spPr>
            <a:xfrm>
              <a:off x="899592" y="548680"/>
              <a:ext cx="25922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899592" y="548680"/>
              <a:ext cx="0" cy="288032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43" name="Прямая со стрелкой 42"/>
          <p:cNvCxnSpPr/>
          <p:nvPr/>
        </p:nvCxnSpPr>
        <p:spPr>
          <a:xfrm>
            <a:off x="4644008" y="836712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4211960" y="836712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211960" y="12687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4644008" y="12687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2627784" y="2036260"/>
            <a:ext cx="162868" cy="24061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843808" y="2060848"/>
            <a:ext cx="360040" cy="21602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3275856" y="1772816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5220072" y="1772816"/>
            <a:ext cx="576064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4860032" y="1988840"/>
            <a:ext cx="936104" cy="28803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516216" y="2060848"/>
            <a:ext cx="288032" cy="21602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5940152" y="2060848"/>
            <a:ext cx="144016" cy="21602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2339752" y="2852936"/>
            <a:ext cx="0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3347864" y="2852936"/>
            <a:ext cx="0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4644008" y="2852936"/>
            <a:ext cx="0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5652120" y="2852936"/>
            <a:ext cx="0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660232" y="2852936"/>
            <a:ext cx="0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6" name="Прямоугольник 2"/>
          <p:cNvSpPr>
            <a:spLocks noChangeArrowheads="1"/>
          </p:cNvSpPr>
          <p:nvPr/>
        </p:nvSpPr>
        <p:spPr bwMode="auto">
          <a:xfrm>
            <a:off x="4067944" y="6453336"/>
            <a:ext cx="1368152" cy="2606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СОЦИУМ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 flipH="1">
            <a:off x="2987824" y="5229200"/>
            <a:ext cx="576064" cy="21602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3563888" y="5229200"/>
            <a:ext cx="288032" cy="21602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 flipV="1">
            <a:off x="5940152" y="5229200"/>
            <a:ext cx="576064" cy="21602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H="1">
            <a:off x="5796136" y="5229200"/>
            <a:ext cx="144016" cy="21602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>
            <a:off x="4644008" y="5229200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 flipV="1">
            <a:off x="4788024" y="5229200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4" name="Группа 172"/>
          <p:cNvGrpSpPr/>
          <p:nvPr/>
        </p:nvGrpSpPr>
        <p:grpSpPr>
          <a:xfrm>
            <a:off x="2051720" y="1124744"/>
            <a:ext cx="1440160" cy="3888432"/>
            <a:chOff x="2051720" y="1124744"/>
            <a:chExt cx="1440160" cy="3888432"/>
          </a:xfrm>
        </p:grpSpPr>
        <p:cxnSp>
          <p:nvCxnSpPr>
            <p:cNvPr id="133" name="Прямая со стрелкой 132"/>
            <p:cNvCxnSpPr/>
            <p:nvPr/>
          </p:nvCxnSpPr>
          <p:spPr>
            <a:xfrm>
              <a:off x="2051720" y="1124744"/>
              <a:ext cx="14401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>
              <a:off x="2051720" y="1124744"/>
              <a:ext cx="0" cy="3888432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7" name="Прямая со стрелкой 136"/>
            <p:cNvCxnSpPr/>
            <p:nvPr/>
          </p:nvCxnSpPr>
          <p:spPr>
            <a:xfrm>
              <a:off x="2051720" y="5013176"/>
              <a:ext cx="14401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Группа 173"/>
          <p:cNvGrpSpPr/>
          <p:nvPr/>
        </p:nvGrpSpPr>
        <p:grpSpPr>
          <a:xfrm>
            <a:off x="5580112" y="1124744"/>
            <a:ext cx="1656184" cy="3888432"/>
            <a:chOff x="5580112" y="1124744"/>
            <a:chExt cx="1656184" cy="3888432"/>
          </a:xfrm>
        </p:grpSpPr>
        <p:cxnSp>
          <p:nvCxnSpPr>
            <p:cNvPr id="139" name="Прямая со стрелкой 138"/>
            <p:cNvCxnSpPr/>
            <p:nvPr/>
          </p:nvCxnSpPr>
          <p:spPr>
            <a:xfrm flipH="1">
              <a:off x="5580112" y="1124744"/>
              <a:ext cx="16561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>
              <a:off x="7236296" y="1124744"/>
              <a:ext cx="0" cy="3888432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4" name="Прямая со стрелкой 143"/>
            <p:cNvCxnSpPr/>
            <p:nvPr/>
          </p:nvCxnSpPr>
          <p:spPr>
            <a:xfrm flipH="1">
              <a:off x="6156176" y="5013176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" name="Группа 177"/>
          <p:cNvGrpSpPr/>
          <p:nvPr/>
        </p:nvGrpSpPr>
        <p:grpSpPr>
          <a:xfrm>
            <a:off x="107504" y="116632"/>
            <a:ext cx="3816424" cy="6480720"/>
            <a:chOff x="107504" y="116632"/>
            <a:chExt cx="3816424" cy="6480720"/>
          </a:xfrm>
        </p:grpSpPr>
        <p:cxnSp>
          <p:nvCxnSpPr>
            <p:cNvPr id="153" name="Прямая со стрелкой 152"/>
            <p:cNvCxnSpPr/>
            <p:nvPr/>
          </p:nvCxnSpPr>
          <p:spPr>
            <a:xfrm>
              <a:off x="107504" y="116632"/>
              <a:ext cx="36724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/>
            <p:cNvCxnSpPr/>
            <p:nvPr/>
          </p:nvCxnSpPr>
          <p:spPr>
            <a:xfrm>
              <a:off x="107504" y="116632"/>
              <a:ext cx="0" cy="648072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3" name="Прямая со стрелкой 162"/>
            <p:cNvCxnSpPr/>
            <p:nvPr/>
          </p:nvCxnSpPr>
          <p:spPr>
            <a:xfrm>
              <a:off x="107504" y="6597352"/>
              <a:ext cx="38164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Группа 176"/>
          <p:cNvGrpSpPr/>
          <p:nvPr/>
        </p:nvGrpSpPr>
        <p:grpSpPr>
          <a:xfrm>
            <a:off x="5292080" y="116632"/>
            <a:ext cx="3744416" cy="6480720"/>
            <a:chOff x="5292080" y="116632"/>
            <a:chExt cx="3744416" cy="6480720"/>
          </a:xfrm>
        </p:grpSpPr>
        <p:cxnSp>
          <p:nvCxnSpPr>
            <p:cNvPr id="157" name="Прямая со стрелкой 156"/>
            <p:cNvCxnSpPr/>
            <p:nvPr/>
          </p:nvCxnSpPr>
          <p:spPr>
            <a:xfrm flipH="1">
              <a:off x="5292080" y="116632"/>
              <a:ext cx="37444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2" name="Прямая соединительная линия 161"/>
            <p:cNvCxnSpPr/>
            <p:nvPr/>
          </p:nvCxnSpPr>
          <p:spPr>
            <a:xfrm>
              <a:off x="9036496" y="116632"/>
              <a:ext cx="0" cy="648072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8" name="Прямая со стрелкой 167"/>
            <p:cNvCxnSpPr/>
            <p:nvPr/>
          </p:nvCxnSpPr>
          <p:spPr>
            <a:xfrm flipH="1">
              <a:off x="5580112" y="6597352"/>
              <a:ext cx="34563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75" name="Прямая со стрелкой 174"/>
          <p:cNvCxnSpPr/>
          <p:nvPr/>
        </p:nvCxnSpPr>
        <p:spPr>
          <a:xfrm>
            <a:off x="4716016" y="26064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6" name="Прямая со стрелкой 175"/>
          <p:cNvCxnSpPr/>
          <p:nvPr/>
        </p:nvCxnSpPr>
        <p:spPr>
          <a:xfrm flipV="1">
            <a:off x="4283968" y="26064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5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5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5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15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2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1" grpId="0" animBg="1"/>
      <p:bldP spid="153602" grpId="0" animBg="1"/>
      <p:bldP spid="153603" grpId="0" animBg="1"/>
      <p:bldP spid="153604" grpId="0" animBg="1"/>
      <p:bldP spid="153605" grpId="0" animBg="1"/>
      <p:bldP spid="153606" grpId="0" animBg="1"/>
      <p:bldP spid="153607" grpId="0" animBg="1"/>
      <p:bldP spid="153608" grpId="0" animBg="1"/>
      <p:bldP spid="153609" grpId="0" animBg="1"/>
      <p:bldP spid="153610" grpId="0" animBg="1"/>
      <p:bldP spid="153611" grpId="0" animBg="1"/>
      <p:bldP spid="153612" grpId="0" animBg="1"/>
      <p:bldP spid="153613" grpId="0" animBg="1"/>
      <p:bldP spid="153614" grpId="0" animBg="1"/>
      <p:bldP spid="153615" grpId="0" animBg="1"/>
      <p:bldP spid="153616" grpId="0" animBg="1"/>
      <p:bldP spid="153617" grpId="0" animBg="1"/>
      <p:bldP spid="153618" grpId="0" animBg="1"/>
      <p:bldP spid="153619" grpId="0" animBg="1"/>
      <p:bldP spid="153620" grpId="0" animBg="1"/>
      <p:bldP spid="29" grpId="0" animBg="1"/>
      <p:bldP spid="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88640"/>
            <a:ext cx="1835696" cy="83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5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0"/>
            <a:ext cx="1203233" cy="11240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1032" y="1500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Проект «Разработка интегрированного подхода к расширению программы по энергосбережению»</a:t>
            </a:r>
          </a:p>
          <a:p>
            <a:pPr algn="ctr"/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Обучающий семинар – практикум по вопросам </a:t>
            </a:r>
            <a:r>
              <a:rPr lang="ru-RU" sz="1200" dirty="0" err="1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12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8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232227"/>
            <a:ext cx="9144000" cy="365125"/>
          </a:xfrm>
        </p:spPr>
        <p:txBody>
          <a:bodyPr/>
          <a:lstStyle/>
          <a:p>
            <a:pPr algn="just"/>
            <a:r>
              <a:rPr lang="ru-RU" sz="900" b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Анатолий Владимирович Муравьев, </a:t>
            </a:r>
          </a:p>
          <a:p>
            <a:pPr algn="just"/>
            <a:r>
              <a:rPr lang="ru-RU" sz="900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директор ГУО "Гимназия №19 г.Минска", член Координационного Совета по ОУР при Министерстве образования Республики Беларусь</a:t>
            </a:r>
            <a:endParaRPr lang="ru-RU" sz="900" dirty="0">
              <a:solidFill>
                <a:srgbClr val="0E682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15616" y="980728"/>
            <a:ext cx="66967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  <a:tabLst>
                <a:tab pos="1028700" algn="l"/>
              </a:tabLst>
            </a:pPr>
            <a:r>
              <a:rPr lang="ru-RU" sz="2000" b="1" i="1" dirty="0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управления в модели организации деятельности учреждения образования как Школы рационального </a:t>
            </a:r>
            <a:r>
              <a:rPr lang="ru-RU" sz="2000" b="1" i="1" dirty="0" err="1" smtClean="0">
                <a:solidFill>
                  <a:srgbClr val="0E68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ресурсопотребления</a:t>
            </a:r>
            <a:endParaRPr lang="ru-RU" sz="2000" b="1" i="1" dirty="0" smtClean="0">
              <a:solidFill>
                <a:srgbClr val="0E68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39552" y="2204864"/>
            <a:ext cx="7848872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lang="ru-RU" sz="2000" b="1" i="1" dirty="0" smtClean="0">
                <a:solidFill>
                  <a:srgbClr val="0E682A"/>
                </a:solidFill>
                <a:latin typeface="Times New Roman" pitchFamily="18" charset="0"/>
                <a:cs typeface="Times New Roman" pitchFamily="18" charset="0"/>
              </a:rPr>
              <a:t>Задача управления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заключается в том, чтобы организовать особое коммуникативное пространство, среду, в которой большинство членов сообщества в той или иной степени участвовали бы: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800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«выращивании»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многоаспектных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отношений в процессе образовательного взаимодействия;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800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преобразовании  отношений, а значит в их развитии. 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8001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Особое внимание следует уделить управлению учреждением образования как открытым школьным сообществом.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1549</Words>
  <Application>Microsoft Office PowerPoint</Application>
  <PresentationFormat>Экран (4:3)</PresentationFormat>
  <Paragraphs>169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Базовые понятия модели организации деятельности учреждения образования как Школы рационального ресурсопотребления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artem</dc:creator>
  <cp:lastModifiedBy>Анатолий</cp:lastModifiedBy>
  <cp:revision>16</cp:revision>
  <dcterms:created xsi:type="dcterms:W3CDTF">2014-11-13T12:44:08Z</dcterms:created>
  <dcterms:modified xsi:type="dcterms:W3CDTF">2014-11-16T18:35:11Z</dcterms:modified>
</cp:coreProperties>
</file>