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8" r:id="rId4"/>
    <p:sldId id="267" r:id="rId5"/>
    <p:sldId id="266" r:id="rId6"/>
    <p:sldId id="265" r:id="rId7"/>
    <p:sldId id="264" r:id="rId8"/>
    <p:sldId id="263" r:id="rId9"/>
    <p:sldId id="272" r:id="rId10"/>
    <p:sldId id="262" r:id="rId11"/>
    <p:sldId id="271" r:id="rId12"/>
    <p:sldId id="270" r:id="rId13"/>
    <p:sldId id="269" r:id="rId14"/>
    <p:sldId id="268" r:id="rId15"/>
    <p:sldId id="26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1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9C5FA5-D7B5-46BD-A7B3-F4D1DA6A7F4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C8237B-958D-4F62-85E9-8924B11636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992888" cy="4536504"/>
          </a:xfrm>
        </p:spPr>
        <p:txBody>
          <a:bodyPr anchor="ctr">
            <a:noAutofit/>
          </a:bodyPr>
          <a:lstStyle/>
          <a:p>
            <a:pPr algn="ctr"/>
            <a:r>
              <a:rPr lang="ru-RU" sz="3800" b="1" i="1" cap="none" dirty="0" smtClean="0">
                <a:solidFill>
                  <a:srgbClr val="000000"/>
                </a:solidFill>
                <a:effectLst/>
                <a:latin typeface="+mn-lt"/>
                <a:cs typeface="Calibri" pitchFamily="34" charset="0"/>
              </a:rPr>
              <a:t>ФОРМИРОВАНИЕ</a:t>
            </a:r>
            <a:br>
              <a:rPr lang="ru-RU" sz="3800" b="1" i="1" cap="none" dirty="0" smtClean="0">
                <a:solidFill>
                  <a:srgbClr val="000000"/>
                </a:solidFill>
                <a:effectLst/>
                <a:latin typeface="+mn-lt"/>
                <a:cs typeface="Calibri" pitchFamily="34" charset="0"/>
              </a:rPr>
            </a:br>
            <a:r>
              <a:rPr lang="ru-RU" sz="3800" b="1" i="1" cap="none" dirty="0" smtClean="0">
                <a:solidFill>
                  <a:srgbClr val="000000"/>
                </a:solidFill>
                <a:effectLst/>
                <a:latin typeface="+mn-lt"/>
                <a:cs typeface="Calibri" pitchFamily="34" charset="0"/>
              </a:rPr>
              <a:t> У ДЕТЕЙ ДОШКОЛЬНОГО ВОЗРАСТА НАВЫКОВ РАЦИОНАЛЬНОГО И ЭКОНОМНОГО ИСПОЛЬЗОВАНИЯ ТОПЛИВНО – ЭНЕРГЕТИЧЕСКИХ РЕСУРСОВ</a:t>
            </a:r>
            <a:endParaRPr lang="ru-RU" sz="3800" b="1" i="1" cap="none" dirty="0">
              <a:solidFill>
                <a:srgbClr val="000000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797152"/>
            <a:ext cx="612068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i="1" dirty="0" smtClean="0">
                <a:solidFill>
                  <a:srgbClr val="000000"/>
                </a:solidFill>
              </a:rPr>
              <a:t>Заведующий государственного учреждения образования </a:t>
            </a:r>
          </a:p>
          <a:p>
            <a:pPr algn="r"/>
            <a:r>
              <a:rPr lang="ru-RU" b="1" i="1" dirty="0" smtClean="0">
                <a:solidFill>
                  <a:srgbClr val="000000"/>
                </a:solidFill>
              </a:rPr>
              <a:t>«Ясли – сад № 6 г. Ошмяны»</a:t>
            </a:r>
          </a:p>
          <a:p>
            <a:pPr algn="r"/>
            <a:r>
              <a:rPr lang="ru-RU" b="1" i="1" dirty="0" smtClean="0">
                <a:solidFill>
                  <a:srgbClr val="000000"/>
                </a:solidFill>
              </a:rPr>
              <a:t>Мельникова Марина </a:t>
            </a:r>
            <a:r>
              <a:rPr lang="ru-RU" b="1" i="1" dirty="0">
                <a:solidFill>
                  <a:srgbClr val="000000"/>
                </a:solidFill>
              </a:rPr>
              <a:t>В</a:t>
            </a:r>
            <a:r>
              <a:rPr lang="ru-RU" b="1" i="1" dirty="0" smtClean="0">
                <a:solidFill>
                  <a:srgbClr val="000000"/>
                </a:solidFill>
              </a:rPr>
              <a:t>алерьевна</a:t>
            </a:r>
            <a:endParaRPr lang="ru-RU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/>
                </a:solidFill>
                <a:effectLst/>
                <a:latin typeface="+mn-lt"/>
              </a:rPr>
              <a:t>Педагогами яслей – сада разработаны и проведены ряд занятий и мероприятий по энергосбережению для детей дошкольного возраста.</a:t>
            </a:r>
            <a:endParaRPr lang="ru-RU" i="1" dirty="0"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60"/>
            <a:ext cx="6419056" cy="3603680"/>
          </a:xfrm>
        </p:spPr>
      </p:pic>
    </p:spTree>
    <p:extLst>
      <p:ext uri="{BB962C8B-B14F-4D97-AF65-F5344CB8AC3E}">
        <p14:creationId xmlns:p14="http://schemas.microsoft.com/office/powerpoint/2010/main" val="31011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/>
                </a:solidFill>
                <a:effectLst/>
                <a:latin typeface="+mn-lt"/>
              </a:rPr>
              <a:t>Работу с детьми по данному направлению педагоги осуществляют в игровой форме.</a:t>
            </a:r>
            <a:endParaRPr lang="ru-RU" i="1" dirty="0"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725435" cy="4896098"/>
          </a:xfrm>
        </p:spPr>
      </p:pic>
    </p:spTree>
    <p:extLst>
      <p:ext uri="{BB962C8B-B14F-4D97-AF65-F5344CB8AC3E}">
        <p14:creationId xmlns:p14="http://schemas.microsoft.com/office/powerpoint/2010/main" val="1773042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effectLst/>
              </a:rPr>
              <a:t>Театральные постановки.</a:t>
            </a:r>
            <a:endParaRPr lang="ru-RU" dirty="0">
              <a:solidFill>
                <a:schemeClr val="tx2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123642" cy="5255989"/>
          </a:xfrm>
        </p:spPr>
      </p:pic>
    </p:spTree>
    <p:extLst>
      <p:ext uri="{BB962C8B-B14F-4D97-AF65-F5344CB8AC3E}">
        <p14:creationId xmlns:p14="http://schemas.microsoft.com/office/powerpoint/2010/main" val="11987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effectLst/>
              </a:rPr>
              <a:t>С детьми организуются экскурсии на предприятие </a:t>
            </a:r>
            <a:br>
              <a:rPr lang="ru-RU" dirty="0" smtClean="0">
                <a:solidFill>
                  <a:schemeClr val="tx2"/>
                </a:solidFill>
                <a:effectLst/>
              </a:rPr>
            </a:br>
            <a:r>
              <a:rPr lang="ru-RU" dirty="0" smtClean="0">
                <a:solidFill>
                  <a:schemeClr val="tx2"/>
                </a:solidFill>
                <a:effectLst/>
              </a:rPr>
              <a:t>« </a:t>
            </a:r>
            <a:r>
              <a:rPr lang="ru-RU" dirty="0" err="1" smtClean="0">
                <a:solidFill>
                  <a:schemeClr val="tx2"/>
                </a:solidFill>
                <a:effectLst/>
              </a:rPr>
              <a:t>Ошмянские</a:t>
            </a:r>
            <a:r>
              <a:rPr lang="ru-RU" dirty="0" smtClean="0">
                <a:solidFill>
                  <a:schemeClr val="tx2"/>
                </a:solidFill>
                <a:effectLst/>
              </a:rPr>
              <a:t> электрические сети»</a:t>
            </a:r>
            <a:endParaRPr lang="ru-RU" dirty="0">
              <a:solidFill>
                <a:schemeClr val="tx2"/>
              </a:solidFill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79"/>
            <a:ext cx="5731305" cy="4487855"/>
          </a:xfrm>
        </p:spPr>
      </p:pic>
    </p:spTree>
    <p:extLst>
      <p:ext uri="{BB962C8B-B14F-4D97-AF65-F5344CB8AC3E}">
        <p14:creationId xmlns:p14="http://schemas.microsoft.com/office/powerpoint/2010/main" val="31212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531393" cy="4708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51242"/>
            <a:ext cx="529208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/>
                </a:solidFill>
                <a:effectLst/>
                <a:latin typeface="+mn-lt"/>
              </a:rPr>
              <a:t>С воспитанниками проводятся серия занятий, на которых они изготавливали лампы накаливания.</a:t>
            </a:r>
            <a:endParaRPr lang="ru-RU" i="1" dirty="0"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480720" cy="4608512"/>
          </a:xfrm>
        </p:spPr>
      </p:pic>
    </p:spTree>
    <p:extLst>
      <p:ext uri="{BB962C8B-B14F-4D97-AF65-F5344CB8AC3E}">
        <p14:creationId xmlns:p14="http://schemas.microsoft.com/office/powerpoint/2010/main" val="39475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531393" cy="4708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66" y="46613"/>
            <a:ext cx="4884034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31597"/>
            <a:ext cx="4968552" cy="35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/>
                </a:solidFill>
                <a:effectLst/>
                <a:latin typeface="+mn-lt"/>
              </a:rPr>
              <a:t>В каждой группе организован уголок экспериментирования, в котором дети проводят увлекательные опыты и исследования.</a:t>
            </a:r>
            <a:endParaRPr lang="ru-RU" i="1" dirty="0"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584"/>
            <a:ext cx="4573263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43" y="2492896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/>
                </a:solidFill>
                <a:effectLst/>
                <a:latin typeface="+mn-lt"/>
              </a:rPr>
              <a:t>Работу в данном направлении мы ведем, различные формы сотрудничества:</a:t>
            </a:r>
            <a:br>
              <a:rPr lang="ru-RU" i="1" dirty="0" smtClean="0">
                <a:solidFill>
                  <a:schemeClr val="tx2"/>
                </a:solidFill>
                <a:effectLst/>
                <a:latin typeface="+mn-lt"/>
              </a:rPr>
            </a:br>
            <a:endParaRPr lang="ru-RU" i="1" dirty="0"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42485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/>
                </a:solidFill>
              </a:rPr>
              <a:t>Анкетирование;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/>
                </a:solidFill>
              </a:rPr>
              <a:t>Памятки;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/>
                </a:solidFill>
              </a:rPr>
              <a:t>Консультации;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2"/>
                </a:solidFill>
              </a:rPr>
              <a:t>Организация конкурса поделок из бросового материала «Вторая жизнь ненужных вещей».</a:t>
            </a:r>
          </a:p>
          <a:p>
            <a:pPr>
              <a:buFont typeface="Wingdings" pitchFamily="2" charset="2"/>
              <a:buChar char="Ø"/>
            </a:pP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32248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" y="116632"/>
            <a:ext cx="4330365" cy="35252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77" y="3633697"/>
            <a:ext cx="5728627" cy="32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8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655272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10445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effectLst/>
                <a:latin typeface="+mn-lt"/>
              </a:rPr>
              <a:t>Спасибо за внимание!</a:t>
            </a:r>
            <a:endParaRPr lang="ru-RU" sz="6000" dirty="0"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4042792" cy="13681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0000"/>
                </a:solidFill>
              </a:rPr>
              <a:t>Энергосбережение – не только технологический процесс, это образ жизни общества и каждого человека , вырабатывающий определенный алгоритм поведения.</a:t>
            </a:r>
            <a:endParaRPr lang="ru-RU" sz="3500" dirty="0">
              <a:solidFill>
                <a:srgbClr val="0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1008"/>
            <a:ext cx="6703781" cy="3184296"/>
          </a:xfrm>
        </p:spPr>
      </p:pic>
    </p:spTree>
    <p:extLst>
      <p:ext uri="{BB962C8B-B14F-4D97-AF65-F5344CB8AC3E}">
        <p14:creationId xmlns:p14="http://schemas.microsoft.com/office/powerpoint/2010/main" val="3128014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27223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</a:rPr>
              <a:t>Задача перед обществом  - изменить в сознании каждого гражданина стереотип, что природные энергоресурсы неисчерпаемы.</a:t>
            </a:r>
            <a:endParaRPr lang="ru-RU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6635080" cy="1440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832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44505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</a:rPr>
              <a:t>В нашем дошкольном учреждении разработана система мероприятий по воспитанию у дошкольников навыков рационального и экономного использования  </a:t>
            </a:r>
            <a:r>
              <a:rPr lang="ru-RU" dirty="0" err="1" smtClean="0">
                <a:solidFill>
                  <a:srgbClr val="000000"/>
                </a:solidFill>
                <a:effectLst/>
              </a:rPr>
              <a:t>топливно</a:t>
            </a:r>
            <a:r>
              <a:rPr lang="ru-RU" dirty="0" smtClean="0">
                <a:solidFill>
                  <a:srgbClr val="000000"/>
                </a:solidFill>
                <a:effectLst/>
              </a:rPr>
              <a:t> – энергетических ресурсов.</a:t>
            </a:r>
            <a:endParaRPr lang="ru-RU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5987008" cy="13681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/>
                </a:solidFill>
                <a:effectLst/>
                <a:latin typeface="+mn-lt"/>
              </a:rPr>
              <a:t>Цель данных мероприятий:</a:t>
            </a:r>
            <a:br>
              <a:rPr lang="ru-RU" i="1" dirty="0" smtClean="0">
                <a:solidFill>
                  <a:schemeClr val="tx2"/>
                </a:solidFill>
                <a:effectLst/>
                <a:latin typeface="+mn-lt"/>
              </a:rPr>
            </a:br>
            <a:endParaRPr lang="ru-RU" i="1" dirty="0"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i="1" dirty="0">
                <a:solidFill>
                  <a:schemeClr val="tx2"/>
                </a:solidFill>
              </a:rPr>
              <a:t>н</a:t>
            </a:r>
            <a:r>
              <a:rPr lang="ru-RU" sz="3200" i="1" dirty="0" smtClean="0">
                <a:solidFill>
                  <a:schemeClr val="tx2"/>
                </a:solidFill>
              </a:rPr>
              <a:t>аучиться искусству разумному;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>
                <a:solidFill>
                  <a:schemeClr val="tx2"/>
                </a:solidFill>
              </a:rPr>
              <a:t>п</a:t>
            </a:r>
            <a:r>
              <a:rPr lang="ru-RU" sz="3200" i="1" dirty="0" smtClean="0">
                <a:solidFill>
                  <a:schemeClr val="tx2"/>
                </a:solidFill>
              </a:rPr>
              <a:t>ринять активное участие в сбережении энергии в дошкольном учреждении;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>
                <a:solidFill>
                  <a:schemeClr val="tx2"/>
                </a:solidFill>
              </a:rPr>
              <a:t>п</a:t>
            </a:r>
            <a:r>
              <a:rPr lang="ru-RU" sz="3200" i="1" dirty="0" smtClean="0">
                <a:solidFill>
                  <a:schemeClr val="tx2"/>
                </a:solidFill>
              </a:rPr>
              <a:t>ривлечь внимание родителей к проблемам использования энергии.</a:t>
            </a:r>
            <a:endParaRPr lang="ru-RU" sz="3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/>
                </a:solidFill>
                <a:effectLst/>
                <a:latin typeface="+mn-lt"/>
              </a:rPr>
              <a:t>В дошкольном учреждении в каждой возрастной группе оформлены уголки гнома Эконома.</a:t>
            </a:r>
            <a:endParaRPr lang="ru-RU" i="1" dirty="0"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9" y="3025066"/>
            <a:ext cx="4644008" cy="38329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43669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/>
                </a:solidFill>
                <a:effectLst/>
                <a:latin typeface="+mn-lt"/>
              </a:rPr>
              <a:t>В информационно – методическом кабинете подобран материал по энергосбережению.</a:t>
            </a:r>
            <a:endParaRPr lang="ru-RU" i="1" dirty="0"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7283152" cy="4088787"/>
          </a:xfrm>
        </p:spPr>
      </p:pic>
    </p:spTree>
    <p:extLst>
      <p:ext uri="{BB962C8B-B14F-4D97-AF65-F5344CB8AC3E}">
        <p14:creationId xmlns:p14="http://schemas.microsoft.com/office/powerpoint/2010/main" val="38992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8419" cy="338437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06" y="3384376"/>
            <a:ext cx="6187393" cy="3473624"/>
          </a:xfrm>
        </p:spPr>
      </p:pic>
    </p:spTree>
    <p:extLst>
      <p:ext uri="{BB962C8B-B14F-4D97-AF65-F5344CB8AC3E}">
        <p14:creationId xmlns:p14="http://schemas.microsoft.com/office/powerpoint/2010/main" val="31512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00B050"/>
      </a:dk1>
      <a:lt1>
        <a:srgbClr val="00B050"/>
      </a:lt1>
      <a:dk2>
        <a:srgbClr val="00B050"/>
      </a:dk2>
      <a:lt2>
        <a:srgbClr val="000000"/>
      </a:lt2>
      <a:accent1>
        <a:srgbClr val="00B050"/>
      </a:accent1>
      <a:accent2>
        <a:srgbClr val="00B050"/>
      </a:accent2>
      <a:accent3>
        <a:srgbClr val="00B050"/>
      </a:accent3>
      <a:accent4>
        <a:srgbClr val="A5D028"/>
      </a:accent4>
      <a:accent5>
        <a:srgbClr val="F5C040"/>
      </a:accent5>
      <a:accent6>
        <a:srgbClr val="005828"/>
      </a:accent6>
      <a:hlink>
        <a:srgbClr val="00B050"/>
      </a:hlink>
      <a:folHlink>
        <a:srgbClr val="00B05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361</TotalTime>
  <Words>224</Words>
  <Application>Microsoft Office PowerPoint</Application>
  <PresentationFormat>On-screen Show (4:3)</PresentationFormat>
  <Paragraphs>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ФОРМИРОВАНИЕ  У ДЕТЕЙ ДОШКОЛЬНОГО ВОЗРАСТА НАВЫКОВ РАЦИОНАЛЬНОГО И ЭКОНОМНОГО ИСПОЛЬЗОВАНИЯ ТОПЛИВНО – ЭНЕРГЕТИЧЕСКИХ РЕСУРСОВ</vt:lpstr>
      <vt:lpstr>PowerPoint Presentation</vt:lpstr>
      <vt:lpstr>Энергосбережение – не только технологический процесс, это образ жизни общества и каждого человека , вырабатывающий определенный алгоритм поведения.</vt:lpstr>
      <vt:lpstr>Задача перед обществом  - изменить в сознании каждого гражданина стереотип, что природные энергоресурсы неисчерпаемы.</vt:lpstr>
      <vt:lpstr>В нашем дошкольном учреждении разработана система мероприятий по воспитанию у дошкольников навыков рационального и экономного использования  топливно – энергетических ресурсов.</vt:lpstr>
      <vt:lpstr>Цель данных мероприятий: </vt:lpstr>
      <vt:lpstr>В дошкольном учреждении в каждой возрастной группе оформлены уголки гнома Эконома.</vt:lpstr>
      <vt:lpstr>В информационно – методическом кабинете подобран материал по энергосбережению.</vt:lpstr>
      <vt:lpstr>PowerPoint Presentation</vt:lpstr>
      <vt:lpstr>Педагогами яслей – сада разработаны и проведены ряд занятий и мероприятий по энергосбережению для детей дошкольного возраста.</vt:lpstr>
      <vt:lpstr>Работу с детьми по данному направлению педагоги осуществляют в игровой форме.</vt:lpstr>
      <vt:lpstr>Театральные постановки.</vt:lpstr>
      <vt:lpstr>С детьми организуются экскурсии на предприятие  « Ошмянские электрические сети»</vt:lpstr>
      <vt:lpstr>PowerPoint Presentation</vt:lpstr>
      <vt:lpstr>С воспитанниками проводятся серия занятий, на которых они изготавливали лампы накаливания.</vt:lpstr>
      <vt:lpstr>PowerPoint Presentation</vt:lpstr>
      <vt:lpstr>В каждой группе организован уголок экспериментирования, в котором дети проводят увлекательные опыты и исследования.</vt:lpstr>
      <vt:lpstr>Работу в данном направлении мы ведем, различные формы сотрудничества: </vt:lpstr>
      <vt:lpstr>PowerPoint Presentation</vt:lpstr>
      <vt:lpstr>Спасибо за внимание!</vt:lpstr>
    </vt:vector>
  </TitlesOfParts>
  <Company>SPecialiST RePack, Sanbuild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по формированию у детей дошкольного возраста</dc:title>
  <dc:creator>User</dc:creator>
  <cp:lastModifiedBy>Руслан Хилькевич</cp:lastModifiedBy>
  <cp:revision>29</cp:revision>
  <dcterms:created xsi:type="dcterms:W3CDTF">2015-04-15T09:54:50Z</dcterms:created>
  <dcterms:modified xsi:type="dcterms:W3CDTF">2015-04-17T07:41:55Z</dcterms:modified>
</cp:coreProperties>
</file>