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handoutMasterIdLst>
    <p:handoutMasterId r:id="rId14"/>
  </p:handoutMasterIdLst>
  <p:sldIdLst>
    <p:sldId id="275" r:id="rId2"/>
    <p:sldId id="265" r:id="rId3"/>
    <p:sldId id="266" r:id="rId4"/>
    <p:sldId id="269" r:id="rId5"/>
    <p:sldId id="271" r:id="rId6"/>
    <p:sldId id="270" r:id="rId7"/>
    <p:sldId id="272" r:id="rId8"/>
    <p:sldId id="283" r:id="rId9"/>
    <p:sldId id="273" r:id="rId10"/>
    <p:sldId id="27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ject EEschools" initials="pE" lastIdx="10" clrIdx="0">
    <p:extLst>
      <p:ext uri="{19B8F6BF-5375-455C-9EA6-DF929625EA0E}">
        <p15:presenceInfo xmlns:p15="http://schemas.microsoft.com/office/powerpoint/2012/main" userId="51cbb7222d6980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947F-672A-46A7-A330-3F0209D0D44E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541BE-666C-4630-B753-D423136CE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70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F7418-0935-4362-80B3-C45302961F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EB5DF-30C2-4DB6-A59F-5A0852158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05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EB5DF-30C2-4DB6-A59F-5A0852158E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1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EB5DF-30C2-4DB6-A59F-5A0852158EC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EB5DF-30C2-4DB6-A59F-5A0852158E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EB5DF-30C2-4DB6-A59F-5A0852158E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1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EB5DF-30C2-4DB6-A59F-5A0852158EC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3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96A-338A-4C05-8537-7C3020CF630C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350-8AC8-4D0A-B617-9C36CA433F10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7B9D-9CD0-49E1-9ED8-BB08649495D6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03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AA2F-FB81-4337-95A8-2690B98A34A2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7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571B-190B-439E-9AAD-3D5C49DB4D87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03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472F-6890-4A4C-B445-C79607E8A23E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2078-D044-46BF-8F6F-D2BA35F6D7F1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0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9D76-4865-4FEA-8AEE-A2BAD21E30A6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970B-CC94-4F8E-B53F-A46DA4280F3B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D42-30C7-4CB5-918D-06CC6DCEA031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0D-65EC-4375-9733-79AFE8F75334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535-BEDD-429A-B4E0-E13F224050BD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AC9-A631-4149-8662-324D44FD29F7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B708-5814-4552-BAB2-3257E9CE44B9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4DD2-9601-452E-AD72-6CB2F5F75B73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76D-4D2F-4516-931F-7ADB44534BF4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06A7-ED4E-4A93-B171-A84BF6F54E43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94250"/>
            <a:ext cx="5791200" cy="59862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Проект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</a:rPr>
              <a:t>Энергоэффективность</a:t>
            </a:r>
            <a:r>
              <a:rPr lang="ru-RU" sz="1800" b="1" dirty="0" smtClean="0">
                <a:solidFill>
                  <a:schemeClr val="tx1"/>
                </a:solidFill>
              </a:rPr>
              <a:t> в школах»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6400800" cy="281939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Представление проекта: цели и ожидаемые результаты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Никитин С.Н.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745"/>
            <a:ext cx="1897510" cy="112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155" y="151607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94039"/>
            <a:ext cx="2698399" cy="738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132018" cy="2373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812" y="5715000"/>
            <a:ext cx="2014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13-14 </a:t>
            </a:r>
            <a:r>
              <a:rPr lang="ru-RU" sz="1600" dirty="0" smtClean="0">
                <a:latin typeface="Calibri" panose="020F0502020204030204" pitchFamily="34" charset="0"/>
              </a:rPr>
              <a:t>ноября</a:t>
            </a:r>
            <a:r>
              <a:rPr lang="ru-RU" sz="1600" dirty="0" smtClean="0">
                <a:latin typeface="Calibri" panose="020F0502020204030204" pitchFamily="34" charset="0"/>
              </a:rPr>
              <a:t>, 2014 г.</a:t>
            </a:r>
          </a:p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г. </a:t>
            </a:r>
            <a:r>
              <a:rPr lang="ru-RU" sz="1600" dirty="0" smtClean="0">
                <a:latin typeface="Calibri" panose="020F0502020204030204" pitchFamily="34" charset="0"/>
              </a:rPr>
              <a:t>Минск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432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347713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Компонент 3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001056" cy="4429156"/>
          </a:xfrm>
        </p:spPr>
        <p:txBody>
          <a:bodyPr>
            <a:noAutofit/>
          </a:bodyPr>
          <a:lstStyle/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Разъяснение </a:t>
            </a:r>
            <a:r>
              <a:rPr lang="ru-RU" sz="20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подхода территориально-ориентированного развития;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Подготовка и подписание Меморандумов о взаимопонимании/Соглашений о партнерстве;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Создание и поддержка общественно–консультативных советов по энергосбережению на местном уровне;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Разработка и внедрение системы общественного мониторинга и оценки;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Содействие в разработке местных стратегий по </a:t>
            </a:r>
            <a:r>
              <a:rPr lang="ru-RU" sz="20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20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Распространение результатов проекта.</a:t>
            </a:r>
            <a:endParaRPr lang="ru-RU" sz="20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5201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403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720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76800"/>
            <a:ext cx="5791200" cy="47488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Проект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>
                <a:solidFill>
                  <a:schemeClr val="tx1"/>
                </a:solidFill>
              </a:rPr>
              <a:t>Разработка интегрированного подхода к расширению программы по энергосбережению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Адрес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Республика </a:t>
            </a:r>
            <a:r>
              <a:rPr lang="ru-RU" sz="1400" b="1" dirty="0">
                <a:solidFill>
                  <a:schemeClr val="tx1"/>
                </a:solidFill>
              </a:rPr>
              <a:t>Беларусь, г. Минск, ул.Ф.Скорины,21, офис </a:t>
            </a:r>
            <a:r>
              <a:rPr lang="ru-RU" sz="1400" b="1" dirty="0" smtClean="0">
                <a:solidFill>
                  <a:schemeClr val="tx1"/>
                </a:solidFill>
              </a:rPr>
              <a:t>502-б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тел. +375 17 3969340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www.energybel.by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745"/>
            <a:ext cx="1676400" cy="99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436999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24" y="404332"/>
            <a:ext cx="3273552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85110"/>
            <a:ext cx="4495800" cy="1139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7063"/>
            <a:ext cx="1478283" cy="30998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0845" y="6096000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2006025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2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667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690360" cy="8381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Цель проекта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001001" cy="4706759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Clr>
                <a:srgbClr val="00B050"/>
              </a:buClr>
            </a:pPr>
            <a:r>
              <a:rPr lang="ru-RU" sz="22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Основная цель проекта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– повышение эффективности использования ТЭР на местном уровне в Республике Беларусь посредством применения энергосберегающих технологий/мер на объектах учреждений образования (детские сады, школы, школы-интернаты, ПТУ).</a:t>
            </a:r>
          </a:p>
          <a:p>
            <a:pPr>
              <a:lnSpc>
                <a:spcPct val="114000"/>
              </a:lnSpc>
              <a:buClr>
                <a:srgbClr val="00B050"/>
              </a:buClr>
            </a:pPr>
            <a:r>
              <a:rPr lang="ru-RU" sz="22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Продолжительность проекта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– </a:t>
            </a:r>
            <a:r>
              <a:rPr lang="en-US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2013-2016 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годы.</a:t>
            </a:r>
          </a:p>
          <a:p>
            <a:pPr>
              <a:lnSpc>
                <a:spcPct val="114000"/>
              </a:lnSpc>
              <a:buClr>
                <a:srgbClr val="00B050"/>
              </a:buClr>
            </a:pPr>
            <a:r>
              <a:rPr lang="ru-RU" sz="22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Бюджет проекта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– 2 млн. евро, в том числе грант на реализацию мероприятий – 1,16 млн. евро. </a:t>
            </a:r>
          </a:p>
          <a:p>
            <a:pPr>
              <a:lnSpc>
                <a:spcPct val="114000"/>
              </a:lnSpc>
              <a:buClr>
                <a:srgbClr val="00B050"/>
              </a:buClr>
            </a:pPr>
            <a:r>
              <a:rPr lang="ru-RU" sz="22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Целевые регионы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– Витебская, Гродненская, Минская области.</a:t>
            </a:r>
            <a:endParaRPr lang="ru-RU" sz="22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0" y="6467917"/>
            <a:ext cx="1589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www.energybel.by</a:t>
            </a:r>
            <a:endParaRPr lang="ru-RU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1859" y="6126741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073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109713" cy="119791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Партнеры и участники, бенефициары проекта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40769"/>
            <a:ext cx="7720041" cy="44644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4000"/>
              </a:lnSpc>
              <a:buClr>
                <a:srgbClr val="00B050"/>
              </a:buClr>
            </a:pPr>
            <a:r>
              <a:rPr lang="ru-RU" sz="2600" dirty="0" smtClean="0">
                <a:latin typeface="Trebuchet MS" pitchFamily="34" charset="0"/>
                <a:cs typeface="Times New Roman" pitchFamily="18" charset="0"/>
              </a:rPr>
              <a:t>Д</a:t>
            </a:r>
            <a:r>
              <a:rPr lang="ru-RU" sz="26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епартамент  по  </a:t>
            </a:r>
            <a:r>
              <a:rPr lang="ru-RU" sz="26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26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– национальная исполняющая организация;</a:t>
            </a:r>
          </a:p>
          <a:p>
            <a:pPr>
              <a:lnSpc>
                <a:spcPct val="124000"/>
              </a:lnSpc>
              <a:buClr>
                <a:srgbClr val="00B050"/>
              </a:buClr>
            </a:pPr>
            <a:r>
              <a:rPr lang="ru-RU" sz="26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Областные  исполнительные  комитеты  Минской,  Гродненской  и  Витебской  областей, районные исполнительные комитеты соответствующих районов (отделы образования);</a:t>
            </a:r>
          </a:p>
          <a:p>
            <a:pPr>
              <a:lnSpc>
                <a:spcPct val="124000"/>
              </a:lnSpc>
              <a:buClr>
                <a:srgbClr val="00B050"/>
              </a:buClr>
            </a:pPr>
            <a:r>
              <a:rPr lang="ru-RU" sz="26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Учреждения  образования  Минской,  Гродненской  и  Витебской  областей (школы, детсады, школы-интернаты, ПТУ);</a:t>
            </a:r>
          </a:p>
          <a:p>
            <a:pPr>
              <a:lnSpc>
                <a:spcPct val="124000"/>
              </a:lnSpc>
              <a:buClr>
                <a:srgbClr val="00B050"/>
              </a:buClr>
            </a:pPr>
            <a:r>
              <a:rPr lang="ru-RU" sz="2400" dirty="0" err="1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Учительско</a:t>
            </a:r>
            <a:r>
              <a:rPr lang="ru-RU" sz="2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-преподавательский состав, </a:t>
            </a:r>
            <a:r>
              <a:rPr lang="ru-RU" sz="2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ученики и их родители;</a:t>
            </a:r>
            <a:endParaRPr lang="ru-RU" sz="2600" dirty="0" smtClean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lnSpc>
                <a:spcPct val="124000"/>
              </a:lnSpc>
              <a:buClr>
                <a:srgbClr val="00B050"/>
              </a:buClr>
            </a:pPr>
            <a:r>
              <a:rPr lang="ru-RU" sz="26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Местные общественные организации и местное население.</a:t>
            </a:r>
          </a:p>
          <a:p>
            <a:pPr marL="342900" lvl="2" indent="-342900">
              <a:lnSpc>
                <a:spcPct val="90000"/>
              </a:lnSpc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4" y="5900654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400" y="6423953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www.energybel.by</a:t>
            </a:r>
            <a:endParaRPr lang="ru-RU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5956" y="6118240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819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347713" cy="9858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Задачи проекта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7526640" cy="4792798"/>
          </a:xfrm>
        </p:spPr>
        <p:txBody>
          <a:bodyPr>
            <a:normAutofit fontScale="92500"/>
          </a:bodyPr>
          <a:lstStyle/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Повышение информированности населения по  вопросам рационального использования энергии;</a:t>
            </a: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Укрепление потенциала вовлеченных в проект организаций по реализации собственных мер, направленных на повышение </a:t>
            </a:r>
            <a:r>
              <a:rPr lang="ru-RU" sz="2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и использование возобновляемых источников энергии;</a:t>
            </a: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Создание демонстрационных площадок по внедрению инновационных технологий по </a:t>
            </a:r>
            <a:r>
              <a:rPr lang="ru-RU" sz="2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на объектах местной социальной инфраструктуры;</a:t>
            </a: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Повышение активности участия местных исполнительных и распорядительных органов, учреждений образования и населения в реализации мероприятий по </a:t>
            </a:r>
            <a:r>
              <a:rPr lang="ru-RU" sz="2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на местном уровне, распространении результатов проекта.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43800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1825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879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347713" cy="7762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Мероприятия проекта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7239748" cy="5092618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</a:pP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Осуществление стандартных мероприятий при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модернизации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зданий в соответствии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 новыми нормами проектирования и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строительства,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которые требуют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применения более высокого значения термического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сопротивления наружных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стен, окон, кровли по сравнению с ранее действовавшими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buClr>
                <a:srgbClr val="00B050"/>
              </a:buClr>
            </a:pP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Внедрение новых </a:t>
            </a:r>
            <a:r>
              <a:rPr lang="ru-RU" sz="1400" dirty="0" err="1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энергоэффективных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технологий на демонстрационных объектах – установка систем вентиляции с рекуперацией тепла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Применение данной энергосберегающей технологии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позволит снизить потери тепла на 28-30%. </a:t>
            </a:r>
          </a:p>
          <a:p>
            <a:pPr>
              <a:buClr>
                <a:srgbClr val="00B050"/>
              </a:buClr>
            </a:pP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Внедрение технологий использования возобновляемой энергии на демонстрационных объектах – солнечных коллекторов для подогрева воды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. В зависимости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от интенсивности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солнечного излучения, такая система снизит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потребление тепловой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энергии на 50-100% по сравнению с традиционной системой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ГВС, используемой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в зданиях системы учреждений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образования.</a:t>
            </a:r>
            <a:endParaRPr lang="ru-RU" sz="14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buClr>
                <a:srgbClr val="00B050"/>
              </a:buClr>
            </a:pP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Использование подхода территориально-ориентированного развития (ТОР)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вовлечения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местного населения в процесс реализации проекта.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Способствование повышению знаний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учащихся в сфере </a:t>
            </a:r>
            <a:r>
              <a:rPr lang="ru-RU" sz="1400" dirty="0" err="1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посредством разработки и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внедрения специальных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учебных программ.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Активная работа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местными исполнительными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и распорядительными органами с целью повышения их потенциала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по привлечению 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инвестиций в проекты по </a:t>
            </a:r>
            <a:r>
              <a:rPr lang="ru-RU" sz="1400" dirty="0" err="1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14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26382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0052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975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8429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Компоненты проекта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7"/>
            <a:ext cx="8429684" cy="4786346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600"/>
              </a:spcBef>
              <a:buClr>
                <a:srgbClr val="00B050"/>
              </a:buClr>
            </a:pPr>
            <a:r>
              <a:rPr lang="ru-RU" sz="22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Компонент 1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: Информирование и обучение  местных заинтересованных сторон в целевых районах проекта по вопросам </a:t>
            </a:r>
            <a:r>
              <a:rPr lang="ru-RU" sz="2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B050"/>
              </a:buClr>
            </a:pPr>
            <a:r>
              <a:rPr lang="ru-RU" sz="22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Компонент 2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: </a:t>
            </a:r>
            <a:r>
              <a:rPr lang="ru-RU" sz="2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Пилотные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проекты по повышению </a:t>
            </a:r>
            <a:r>
              <a:rPr lang="ru-RU" sz="2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, реализованные с помощью целевого финансирования, выделенного на конкурсной основе.</a:t>
            </a: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B050"/>
              </a:buClr>
            </a:pPr>
            <a:r>
              <a:rPr lang="ru-RU" sz="22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Компонент 3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: Апробация подхода территориально-ориентированного развития (ТОР) в целевых районах проекта в привязке к устойчивому управлению энергоресурсами на местном уровне.</a:t>
            </a:r>
            <a:endParaRPr lang="ru-RU" sz="22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5201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9757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249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705599" cy="6286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Компонент 1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7858180" cy="4714909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lnSpc>
                <a:spcPct val="134000"/>
              </a:lnSpc>
              <a:spcBef>
                <a:spcPts val="600"/>
              </a:spcBef>
              <a:buClr>
                <a:srgbClr val="00B050"/>
              </a:buClr>
              <a:buFont typeface="+mj-lt"/>
              <a:buAutoNum type="arabicPeriod"/>
            </a:pPr>
            <a:r>
              <a:rPr lang="ru-RU" sz="7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Повышение осведомленности</a:t>
            </a:r>
            <a:r>
              <a:rPr lang="ru-RU" sz="7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представителей местных исполнительных и распорядительных органов, заинтересованных групп населения, участвующих в проекте, </a:t>
            </a:r>
            <a:r>
              <a:rPr lang="ru-RU" sz="72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 важности вопросов </a:t>
            </a:r>
            <a:r>
              <a:rPr lang="ru-RU" sz="7200" dirty="0" err="1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72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и о простых мерах по рациональному использованию </a:t>
            </a:r>
            <a:r>
              <a:rPr lang="ru-RU" sz="7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энергии;</a:t>
            </a:r>
            <a:endParaRPr lang="ru-RU" sz="72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  <a:p>
            <a:pPr marL="514350" indent="-514350">
              <a:lnSpc>
                <a:spcPct val="134000"/>
              </a:lnSpc>
              <a:spcBef>
                <a:spcPts val="600"/>
              </a:spcBef>
              <a:buClr>
                <a:srgbClr val="00B050"/>
              </a:buClr>
              <a:buFont typeface="+mj-lt"/>
              <a:buAutoNum type="arabicPeriod"/>
            </a:pPr>
            <a:r>
              <a:rPr lang="ru-RU" sz="7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Обучение </a:t>
            </a:r>
            <a:r>
              <a:rPr lang="ru-RU" sz="7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группы учителей преподаванию вопросов </a:t>
            </a:r>
            <a:r>
              <a:rPr lang="ru-RU" sz="7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7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на </a:t>
            </a:r>
            <a:r>
              <a:rPr lang="ru-RU" sz="72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факультативных занятиях;</a:t>
            </a:r>
            <a:endParaRPr lang="ru-RU" sz="7200" dirty="0" smtClean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  <a:p>
            <a:pPr marL="514350" indent="-514350">
              <a:lnSpc>
                <a:spcPct val="134000"/>
              </a:lnSpc>
              <a:spcBef>
                <a:spcPts val="600"/>
              </a:spcBef>
              <a:buClr>
                <a:srgbClr val="00B050"/>
              </a:buClr>
              <a:buFont typeface="+mj-lt"/>
              <a:buAutoNum type="arabicPeriod"/>
            </a:pPr>
            <a:r>
              <a:rPr lang="ru-RU" sz="7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Оказание содействия в организации внеклассных/факультативных </a:t>
            </a:r>
            <a:r>
              <a:rPr lang="ru-RU" sz="7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учебных курсов по </a:t>
            </a:r>
            <a:r>
              <a:rPr lang="ru-RU" sz="7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энергоэффективности</a:t>
            </a:r>
            <a:r>
              <a:rPr lang="ru-RU" sz="7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; </a:t>
            </a:r>
          </a:p>
          <a:p>
            <a:pPr marL="514350" indent="-514350">
              <a:lnSpc>
                <a:spcPct val="134000"/>
              </a:lnSpc>
              <a:spcBef>
                <a:spcPts val="600"/>
              </a:spcBef>
              <a:buClr>
                <a:srgbClr val="00B050"/>
              </a:buClr>
              <a:buFont typeface="+mj-lt"/>
              <a:buAutoNum type="arabicPeriod"/>
            </a:pPr>
            <a:r>
              <a:rPr lang="ru-RU" sz="7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Информационная кампания (ежеквартальный информационный бюллетень, тематический сайт проект, тематические публикации, статьи в местных средствах массовой информации и т.д.).</a:t>
            </a:r>
          </a:p>
          <a:p>
            <a:pPr>
              <a:lnSpc>
                <a:spcPct val="134000"/>
              </a:lnSpc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800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010400" cy="8477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Компонент 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7" y="1000108"/>
            <a:ext cx="7902599" cy="4661140"/>
          </a:xfrm>
        </p:spPr>
        <p:txBody>
          <a:bodyPr>
            <a:normAutofit/>
          </a:bodyPr>
          <a:lstStyle/>
          <a:p>
            <a:pPr algn="ctr"/>
            <a:endParaRPr lang="uk-UA" b="1" dirty="0" smtClean="0">
              <a:solidFill>
                <a:srgbClr val="000000"/>
              </a:solidFill>
            </a:endParaRPr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Разработка методических материалов по подготовке заявок на получение </a:t>
            </a:r>
            <a:r>
              <a:rPr lang="ru-RU" sz="2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грантового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финансирования учреждениями образования и методическая помощь потенциальным получателям целевого финансирования;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Проведение энергетических аудитов;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Подготовка заявок на получение </a:t>
            </a:r>
            <a:r>
              <a:rPr lang="ru-RU" sz="2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грантового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финансирования учреждениями образования;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Отбор учреждений 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образования на основе утвержденных критериев;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800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8356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730"/>
            <a:ext cx="7056784" cy="7509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Компонент 2 (продолжение)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34383"/>
            <a:ext cx="7274769" cy="4337758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B050"/>
              </a:buClr>
              <a:buFont typeface="+mj-lt"/>
              <a:buAutoNum type="arabicPeriod" startAt="5"/>
            </a:pPr>
            <a:r>
              <a:rPr lang="ru-RU" sz="22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Мобилизация местных ресурсов (не менее 40% затрат на реализацию проектов финансируется из местных источников в виде денежного и </a:t>
            </a:r>
            <a:r>
              <a:rPr lang="ru-RU" sz="2200" dirty="0" err="1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неденежного</a:t>
            </a:r>
            <a:r>
              <a:rPr lang="ru-RU" sz="22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вклада);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 startAt="5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Отбор организации (организаций) для подготовки проектно-сметной документации и разработка 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ПСД, конкурсный отбор 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строительных подрядчиков;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 startAt="5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Целевое финансирование </a:t>
            </a:r>
            <a:r>
              <a:rPr lang="ru-RU" sz="2200" dirty="0" err="1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пилотных</a:t>
            </a: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 проектов и их фактическая реализация;</a:t>
            </a:r>
          </a:p>
          <a:p>
            <a:pPr marL="514350" indent="-514350">
              <a:buClr>
                <a:srgbClr val="00B050"/>
              </a:buClr>
              <a:buFont typeface="+mj-lt"/>
              <a:buAutoNum type="arabicPeriod" startAt="5"/>
            </a:pPr>
            <a:r>
              <a:rPr lang="ru-RU" sz="2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Мониторинг реализации проекта.</a:t>
            </a:r>
          </a:p>
          <a:p>
            <a:pPr lvl="2" algn="ctr">
              <a:buNone/>
            </a:pPr>
            <a:endParaRPr kumimoji="1" lang="ru-RU" sz="28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3800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359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958</TotalTime>
  <Words>714</Words>
  <Application>Microsoft Office PowerPoint</Application>
  <PresentationFormat>On-screen Show (4:3)</PresentationFormat>
  <Paragraphs>82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Проект  «Энергоэффективность в школах» </vt:lpstr>
      <vt:lpstr>Цель проекта</vt:lpstr>
      <vt:lpstr>Партнеры и участники, бенефициары проекта</vt:lpstr>
      <vt:lpstr>Задачи проекта</vt:lpstr>
      <vt:lpstr>Мероприятия проекта</vt:lpstr>
      <vt:lpstr>Компоненты проекта</vt:lpstr>
      <vt:lpstr>Компонент 1</vt:lpstr>
      <vt:lpstr>Компонент 2</vt:lpstr>
      <vt:lpstr>Компонент 2 (продолжение)</vt:lpstr>
      <vt:lpstr>Компонент 3</vt:lpstr>
      <vt:lpstr>Проект  «Разработка интегрированного подхода к расширению программы по энергосбережению»  Адрес:  Республика Беларусь, г. Минск, ул.Ф.Скорины,21, офис 502-б  тел. +375 17 3969340  www.energybel.by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Контент-план Страница ПРООН в Facebook</dc:title>
  <dc:creator>Aliaksandr Vlaskin</dc:creator>
  <cp:lastModifiedBy>project EEschools</cp:lastModifiedBy>
  <cp:revision>72</cp:revision>
  <cp:lastPrinted>2014-10-21T09:44:20Z</cp:lastPrinted>
  <dcterms:created xsi:type="dcterms:W3CDTF">2014-09-04T13:09:29Z</dcterms:created>
  <dcterms:modified xsi:type="dcterms:W3CDTF">2014-11-12T15:56:49Z</dcterms:modified>
</cp:coreProperties>
</file>