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4"/>
  </p:notesMasterIdLst>
  <p:sldIdLst>
    <p:sldId id="314" r:id="rId2"/>
    <p:sldId id="324" r:id="rId3"/>
    <p:sldId id="321" r:id="rId4"/>
    <p:sldId id="322" r:id="rId5"/>
    <p:sldId id="323" r:id="rId6"/>
    <p:sldId id="328" r:id="rId7"/>
    <p:sldId id="320" r:id="rId8"/>
    <p:sldId id="325" r:id="rId9"/>
    <p:sldId id="326" r:id="rId10"/>
    <p:sldId id="327" r:id="rId11"/>
    <p:sldId id="306" r:id="rId12"/>
    <p:sldId id="331" r:id="rId13"/>
    <p:sldId id="307" r:id="rId14"/>
    <p:sldId id="330" r:id="rId15"/>
    <p:sldId id="329" r:id="rId16"/>
    <p:sldId id="318" r:id="rId17"/>
    <p:sldId id="308" r:id="rId18"/>
    <p:sldId id="311" r:id="rId19"/>
    <p:sldId id="312" r:id="rId20"/>
    <p:sldId id="313" r:id="rId21"/>
    <p:sldId id="332" r:id="rId22"/>
    <p:sldId id="315" r:id="rId23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4660"/>
  </p:normalViewPr>
  <p:slideViewPr>
    <p:cSldViewPr>
      <p:cViewPr varScale="1">
        <p:scale>
          <a:sx n="104" d="100"/>
          <a:sy n="10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72627609274527E-2"/>
          <c:y val="4.1817399943651148E-2"/>
          <c:w val="0.92188843723054503"/>
          <c:h val="0.77787920577724368"/>
        </c:manualLayout>
      </c:layout>
      <c:barChart>
        <c:barDir val="col"/>
        <c:grouping val="clustered"/>
        <c:varyColors val="0"/>
        <c:ser>
          <c:idx val="0"/>
          <c:order val="0"/>
          <c:tx>
            <c:v>доля ВИЭ,%</c:v>
          </c:tx>
          <c:spPr>
            <a:gradFill>
              <a:gsLst>
                <a:gs pos="0">
                  <a:srgbClr val="00B050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  <a:ln>
              <a:gradFill>
                <a:gsLst>
                  <a:gs pos="19000">
                    <a:srgbClr val="00B050">
                      <a:alpha val="9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/>
            </a:sp3d>
          </c:spPr>
          <c:invertIfNegative val="0"/>
          <c:dLbls>
            <c:dLbl>
              <c:idx val="2"/>
              <c:layout>
                <c:manualLayout>
                  <c:x val="-9.044579092351562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Лист1!$A$12:$A$18</c:f>
              <c:strCache>
                <c:ptCount val="7"/>
                <c:pt idx="0">
                  <c:v>Беларусь</c:v>
                </c:pt>
                <c:pt idx="1">
                  <c:v>Австрия</c:v>
                </c:pt>
                <c:pt idx="2">
                  <c:v>Бельгия</c:v>
                </c:pt>
                <c:pt idx="3">
                  <c:v>Германия</c:v>
                </c:pt>
                <c:pt idx="4">
                  <c:v>Дания</c:v>
                </c:pt>
                <c:pt idx="5">
                  <c:v>Финляндия</c:v>
                </c:pt>
                <c:pt idx="6">
                  <c:v>Франция</c:v>
                </c:pt>
              </c:strCache>
            </c:strRef>
          </c:cat>
          <c:val>
            <c:numRef>
              <c:f>Лист1!$B$12:$B$18</c:f>
              <c:numCache>
                <c:formatCode>General</c:formatCode>
                <c:ptCount val="7"/>
                <c:pt idx="0">
                  <c:v>5</c:v>
                </c:pt>
                <c:pt idx="1">
                  <c:v>32.1</c:v>
                </c:pt>
                <c:pt idx="2">
                  <c:v>6.8</c:v>
                </c:pt>
                <c:pt idx="3">
                  <c:v>12.4</c:v>
                </c:pt>
                <c:pt idx="4">
                  <c:v>26</c:v>
                </c:pt>
                <c:pt idx="5">
                  <c:v>34.300000000000011</c:v>
                </c:pt>
                <c:pt idx="6">
                  <c:v>13.4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158144"/>
        <c:axId val="147159680"/>
      </c:barChart>
      <c:catAx>
        <c:axId val="147158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7159680"/>
        <c:crosses val="autoZero"/>
        <c:auto val="1"/>
        <c:lblAlgn val="ctr"/>
        <c:lblOffset val="100"/>
        <c:noMultiLvlLbl val="0"/>
      </c:catAx>
      <c:valAx>
        <c:axId val="14715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7158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564736396810616"/>
          <c:y val="0.92435817443374169"/>
          <c:w val="0.2901071662071123"/>
          <c:h val="7.5641858327031158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31F8E-8217-4B8F-834C-52E40A7DAA7F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B0BA5-E6F6-45B1-9606-627E4A5792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02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73500" y="9480551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5BEC80A-ED84-43AA-AB0A-3BA7AE4627EA}" type="slidenum">
              <a:rPr lang="ru-RU" sz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2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62000"/>
            <a:ext cx="4973638" cy="3732213"/>
          </a:xfrm>
          <a:solidFill>
            <a:srgbClr val="FFFFFF"/>
          </a:solidFill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063" tIns="46032" rIns="92063" bIns="46032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71914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6D9FCA3-332D-42DE-A00D-122572E19299}" type="slidenum">
              <a:rPr lang="ru-RU" sz="1200">
                <a:solidFill>
                  <a:prstClr val="black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5513" y="750888"/>
            <a:ext cx="4984750" cy="3738562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740275"/>
            <a:ext cx="5011738" cy="4491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73500" y="9480552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5BEC80A-ED84-43AA-AB0A-3BA7AE4627EA}" type="slidenum">
              <a:rPr lang="ru-RU" sz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62000"/>
            <a:ext cx="4973638" cy="3732213"/>
          </a:xfrm>
          <a:solidFill>
            <a:srgbClr val="FFFFFF"/>
          </a:solidFill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053" tIns="46027" rIns="92053" bIns="46027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CB93A-182D-487D-A8FF-A12574A582C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9EC2AB13-F323-4BC2-ACC4-D94A5971020B}" type="slidenum">
              <a:rPr lang="en-US" altLang="ru-RU" smtClean="0"/>
              <a:pPr eaLnBrk="1" hangingPunct="1"/>
              <a:t>20</a:t>
            </a:fld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64EFF-CDA1-42A9-B7B0-630B3971C9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4E24B-B074-45E4-BDE7-317AF43EDC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7C6D0-2D34-4CF4-A1B4-CBE7A2FA5B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6753C-A2B9-4963-A014-ACD29FEE4B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0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F2E2E-7EA3-43E9-B3EA-5D58D6C084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E707-D0A9-4F86-A4D6-7CAB06C3344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778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66A9C-3861-4204-ADE7-BEA53A0F2063}" type="datetime1">
              <a:rPr lang="ru-RU" smtClean="0"/>
              <a:t>13.11.2014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01681-1EAE-4F86-937A-C4F7177B7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9FEF0-8D26-48D0-A445-C7C45135ED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A4FC-7123-4897-B3ED-FD1776CA75E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69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9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D7AB6-F4CE-4BBB-BCF4-E47F4B4FC2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852A-8FC5-4793-8C55-4338902327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CD355-65B8-4416-BA6F-000E719833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98450-8AA0-4EBC-96C4-B4D373EB2D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3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87B65-4B9A-4251-AE26-CF0885ABF67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F072-B931-4A65-B0C5-3DFD862169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0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33B0-DA86-44A5-ADCC-F1FA0201F1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BCF5-BD54-4FBB-A4D4-E64A7C268C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50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4BA8-3A8E-47A7-8EA8-25E4B79CD3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6FC8-3692-4F3B-8DFF-78C956A702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2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B900C-6A52-4155-B27F-7F696DF8D7B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AFB52-1D96-43DA-94A9-77A95E8EBFA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6C2F-AAC0-4E21-A1ED-1283226364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B0BC-A839-486B-AABC-CB2B9D973A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4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BF7DDE-CF11-4BD5-B88A-6F2BAB0943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3826F3-63C0-4D3F-A9A8-532B845445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2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92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_____Microsoft_Excel_97-20035.xls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jpeg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image" Target="../media/image12.emf"/><Relationship Id="rId4" Type="http://schemas.openxmlformats.org/officeDocument/2006/relationships/oleObject" Target="../embeddings/_____Microsoft_Excel_97-20037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7.emf"/><Relationship Id="rId4" Type="http://schemas.openxmlformats.org/officeDocument/2006/relationships/oleObject" Target="../embeddings/_____Microsoft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7929" y="2420888"/>
            <a:ext cx="8501063" cy="178593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sz="3600" b="1" i="1" dirty="0"/>
              <a:t>Государственное регулирование в сфере повышения энергоэффективности и развития возобновляемой энергетики в Республике Беларусь </a:t>
            </a:r>
            <a:endParaRPr lang="ru-RU" sz="3600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endParaRPr lang="ru-RU" sz="3400" b="1" dirty="0" smtClean="0">
              <a:cs typeface="Arial" pitchFamily="34" charset="0"/>
            </a:endParaRPr>
          </a:p>
        </p:txBody>
      </p:sp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>
            <a:off x="467545" y="5157192"/>
            <a:ext cx="47194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b="1" dirty="0"/>
              <a:t>Семашко С.А.</a:t>
            </a:r>
          </a:p>
          <a:p>
            <a:pPr>
              <a:lnSpc>
                <a:spcPts val="1800"/>
              </a:lnSpc>
            </a:pPr>
            <a:r>
              <a:rPr lang="ru-RU" b="1" dirty="0" smtClean="0"/>
              <a:t>Заместитель Председателя Государственного </a:t>
            </a:r>
            <a:r>
              <a:rPr lang="ru-RU" b="1" dirty="0"/>
              <a:t>комитета </a:t>
            </a:r>
            <a:r>
              <a:rPr lang="ru-RU" b="1" dirty="0" smtClean="0"/>
              <a:t>по стандартизации</a:t>
            </a:r>
          </a:p>
          <a:p>
            <a:pPr>
              <a:lnSpc>
                <a:spcPts val="1800"/>
              </a:lnSpc>
            </a:pPr>
            <a:r>
              <a:rPr lang="ru-RU" b="1" dirty="0" smtClean="0"/>
              <a:t>Республики Беларусь – директор </a:t>
            </a:r>
            <a:r>
              <a:rPr lang="ru-RU" b="1" dirty="0"/>
              <a:t>Департамента </a:t>
            </a:r>
            <a:r>
              <a:rPr lang="ru-RU" b="1" dirty="0" smtClean="0"/>
              <a:t>по </a:t>
            </a:r>
            <a:r>
              <a:rPr lang="ru-RU" b="1" dirty="0"/>
              <a:t>энергоэффективности</a:t>
            </a:r>
          </a:p>
        </p:txBody>
      </p:sp>
      <p:pic>
        <p:nvPicPr>
          <p:cNvPr id="2054" name="Picture 9" descr="D:\My Documents\gerb_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94261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флаг Р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72808" y="260648"/>
            <a:ext cx="1656184" cy="828092"/>
          </a:xfrm>
          <a:prstGeom prst="rect">
            <a:avLst/>
          </a:prstGeom>
        </p:spPr>
      </p:pic>
      <p:pic>
        <p:nvPicPr>
          <p:cNvPr id="7" name="Picture 6" descr="Belener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2808" y="5782042"/>
            <a:ext cx="1547664" cy="5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87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26FC8-3692-4F3B-8DFF-78C956A702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42852"/>
            <a:ext cx="88583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энергоемкости ВВП Беларуси </a:t>
            </a:r>
            <a:r>
              <a:rPr lang="en-US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 ряда других стран</a:t>
            </a:r>
            <a:r>
              <a:rPr lang="en-US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 тоннах нефтяного эквивалента </a:t>
            </a:r>
            <a:r>
              <a:rPr lang="en-US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тыс. дол. США в ценах и по ППС 2005 г.) </a:t>
            </a:r>
            <a:endParaRPr lang="ru-RU" sz="2500" dirty="0"/>
          </a:p>
        </p:txBody>
      </p:sp>
      <p:graphicFrame>
        <p:nvGraphicFramePr>
          <p:cNvPr id="73731" name="Object 3"/>
          <p:cNvGraphicFramePr>
            <a:graphicFrameLocks noGrp="1" noChangeAspect="1"/>
          </p:cNvGraphicFramePr>
          <p:nvPr/>
        </p:nvGraphicFramePr>
        <p:xfrm>
          <a:off x="0" y="1387475"/>
          <a:ext cx="9093200" cy="536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5" name="Worksheet" r:id="rId3" imgW="9172575" imgH="5410200" progId="Excel.Sheet.8">
                  <p:embed/>
                </p:oleObj>
              </mc:Choice>
              <mc:Fallback>
                <p:oleObj name="Worksheet" r:id="rId3" imgW="9172575" imgH="541020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87475"/>
                        <a:ext cx="9093200" cy="536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2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ru-R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экономии ТЭР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5832648"/>
          </a:xfrm>
        </p:spPr>
        <p:txBody>
          <a:bodyPr/>
          <a:lstStyle/>
          <a:p>
            <a:pPr marL="0" indent="0">
              <a:buNone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Республиканской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программой энергосбережения на 2011-2015 годы, утвержденной постановлением Совета Министров Республики Беларусь от 24 декабря 2010 года №1882 (далее – Республиканская программа), на 2014 год установлено задание по экономии ТЭР в объеме 1440-1900 тыс. тут. </a:t>
            </a:r>
          </a:p>
          <a:p>
            <a:pPr marL="0" indent="0">
              <a:buNone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В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государственной статистической отчетностью по форме 4-энергосбережение (Госстандарт) экономия топливно-энергетических ресурсов по итогам января-июня 2014 года за счет мероприятий по энергосбережению составила 836,6 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тыс.тут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По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приоритетным направлениям энергосбережения экономия энергоресурсов распределилась следующим образом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в производство современных энергоэффективных и повышение энергоэффективности действующих технологий, процессов, оборудования и материалов в производстве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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328,1,8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тыс.тут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ввод генерирующего оборудования – 96,6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тыс.тут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передача тепловых нагрузок от ведомственных котельных на ТЭЦ – 12,1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тыс.тут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работы котельных и технологических печей – 40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тыс.тут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оптимизация теплоснабжения – 111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тыс.тут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термосопротивления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ограждающих конструкций зданий, сооружений и жилищного фонда – 25,9тыс.тут;</a:t>
            </a: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автоматических систем управления освещением и энергоэффективных осветительных устройств, секционного разделения освещения – 20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тыс.тут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использования местных топливно-энергетических ресурсов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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74,6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тыс.тут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pPr>
              <a:defRPr/>
            </a:pPr>
            <a:fld id="{4422A4FC-7123-4897-B3ED-FD1776CA75E4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93296"/>
            <a:ext cx="15478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7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250825" y="347663"/>
            <a:ext cx="86423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700" b="1">
                <a:solidFill>
                  <a:srgbClr val="7030A0"/>
                </a:solidFill>
              </a:rPr>
              <a:t>Направления повышения энергоэффективности: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250825" y="1341438"/>
            <a:ext cx="8642350" cy="43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Aft>
                <a:spcPts val="1800"/>
              </a:spcAft>
              <a:buClr>
                <a:srgbClr val="0606AE"/>
              </a:buClr>
              <a:buFont typeface="Wingdings" pitchFamily="2" charset="2"/>
              <a:buChar char="ü"/>
            </a:pPr>
            <a:r>
              <a:rPr lang="ru-RU" altLang="ru-RU" sz="2400"/>
              <a:t>повышение эффективности работы генерирующих источников;</a:t>
            </a:r>
          </a:p>
          <a:p>
            <a:pPr algn="just" eaLnBrk="1" hangingPunct="1">
              <a:spcAft>
                <a:spcPts val="1800"/>
              </a:spcAft>
              <a:buClr>
                <a:srgbClr val="0606AE"/>
              </a:buClr>
              <a:buFont typeface="Wingdings" pitchFamily="2" charset="2"/>
              <a:buChar char="ü"/>
            </a:pPr>
            <a:r>
              <a:rPr lang="ru-RU" altLang="ru-RU" sz="2400"/>
              <a:t>снижение потерь при транспортировке энергии</a:t>
            </a:r>
          </a:p>
          <a:p>
            <a:pPr algn="just" eaLnBrk="1" hangingPunct="1">
              <a:spcAft>
                <a:spcPts val="1800"/>
              </a:spcAft>
              <a:buClr>
                <a:srgbClr val="0606AE"/>
              </a:buClr>
              <a:buFont typeface="Wingdings" pitchFamily="2" charset="2"/>
              <a:buChar char="ü"/>
            </a:pPr>
            <a:r>
              <a:rPr lang="ru-RU" altLang="ru-RU" sz="2400"/>
              <a:t>утилизация тепловых вторичных энергоресурсов</a:t>
            </a:r>
          </a:p>
          <a:p>
            <a:pPr algn="just" eaLnBrk="1" hangingPunct="1">
              <a:spcAft>
                <a:spcPts val="1800"/>
              </a:spcAft>
              <a:buClr>
                <a:srgbClr val="0606AE"/>
              </a:buClr>
              <a:buFont typeface="Wingdings" pitchFamily="2" charset="2"/>
              <a:buChar char="ü"/>
            </a:pPr>
            <a:r>
              <a:rPr lang="ru-RU" altLang="ru-RU" sz="2400"/>
              <a:t>повышение энергоэффективности в промышленном производстве, строительстве, сельском хозяйстве и социальной сфере</a:t>
            </a:r>
          </a:p>
          <a:p>
            <a:pPr algn="just" eaLnBrk="1" hangingPunct="1">
              <a:spcAft>
                <a:spcPts val="1800"/>
              </a:spcAft>
              <a:buClr>
                <a:srgbClr val="0606AE"/>
              </a:buClr>
              <a:buFont typeface="Wingdings" pitchFamily="2" charset="2"/>
              <a:buChar char="ü"/>
            </a:pPr>
            <a:r>
              <a:rPr lang="ru-RU" altLang="ru-RU" sz="2400"/>
              <a:t>снижение энергозатрат в жилищно-коммунальном хозяйстве.</a:t>
            </a:r>
          </a:p>
        </p:txBody>
      </p:sp>
      <p:sp>
        <p:nvSpPr>
          <p:cNvPr id="922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99CCDF-23CC-4111-BDE8-2F522D1663C7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  <p:pic>
        <p:nvPicPr>
          <p:cNvPr id="5" name="Picture 6" descr="Belene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2504" y="6093296"/>
            <a:ext cx="1547664" cy="5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19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6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582047"/>
              </p:ext>
            </p:extLst>
          </p:nvPr>
        </p:nvGraphicFramePr>
        <p:xfrm>
          <a:off x="0" y="2564904"/>
          <a:ext cx="9040813" cy="3600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5" name="Лист" r:id="rId3" imgW="9201150" imgH="1800352" progId="Excel.Sheet.8">
                  <p:embed followColorScheme="full"/>
                </p:oleObj>
              </mc:Choice>
              <mc:Fallback>
                <p:oleObj name="Лист" r:id="rId3" imgW="9201150" imgH="1800352" progId="Excel.Shee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64904"/>
                        <a:ext cx="9040813" cy="36009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3"/>
            <a:ext cx="8229600" cy="714379"/>
          </a:xfrm>
        </p:spPr>
        <p:txBody>
          <a:bodyPr/>
          <a:lstStyle/>
          <a:p>
            <a:r>
              <a:rPr lang="ru-RU" sz="25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изменения доли МВТ в КПТ республики</a:t>
            </a:r>
            <a:br>
              <a:rPr lang="ru-RU" sz="25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2005-2015 гг.</a:t>
            </a:r>
            <a:endParaRPr lang="ru-RU" sz="25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93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00034" y="1428736"/>
          <a:ext cx="408622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6" name="Worksheet" r:id="rId5" imgW="4686300" imgH="990600" progId="Excel.Sheet.8">
                  <p:embed/>
                </p:oleObj>
              </mc:Choice>
              <mc:Fallback>
                <p:oleObj name="Worksheet" r:id="rId5" imgW="4686300" imgH="9906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428736"/>
                        <a:ext cx="4086225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pPr>
              <a:defRPr/>
            </a:pPr>
            <a:fld id="{4422A4FC-7123-4897-B3ED-FD1776CA75E4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65612" name="Picture 7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093296"/>
            <a:ext cx="15478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620688"/>
            <a:ext cx="8604448" cy="720080"/>
          </a:xfrm>
        </p:spPr>
        <p:txBody>
          <a:bodyPr lIns="92075" tIns="46038" rIns="92075" bIns="46038"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latin typeface="+mn-lt"/>
                <a:cs typeface="Arial" panose="020B0604020202020204" pitchFamily="34" charset="0"/>
              </a:rPr>
              <a:t>Доля возобновляемых источников энергии в странах Европейского союза и Республике Беларусь </a:t>
            </a:r>
            <a:br>
              <a:rPr lang="ru-RU" sz="2800" b="1" dirty="0" smtClean="0">
                <a:latin typeface="+mn-lt"/>
                <a:cs typeface="Arial" panose="020B0604020202020204" pitchFamily="34" charset="0"/>
              </a:rPr>
            </a:br>
            <a:r>
              <a:rPr lang="ru-RU" sz="2800" b="1" dirty="0" smtClean="0">
                <a:latin typeface="+mn-lt"/>
                <a:cs typeface="Arial" panose="020B0604020202020204" pitchFamily="34" charset="0"/>
              </a:rPr>
              <a:t>в 2012 году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1700808"/>
          <a:ext cx="8424936" cy="4638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6" descr="Belener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6264729"/>
            <a:ext cx="1547664" cy="5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54146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0" y="115888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БАЛАНС ВОЗОБНОВЛЯЕМЫХ ИСТОЧНИКОВ ЭНЕРГИИ В БЕЛАРУСИ</a:t>
            </a:r>
            <a:r>
              <a:rPr lang="en-US" sz="2800" b="1" dirty="0" smtClean="0"/>
              <a:t> </a:t>
            </a:r>
            <a:r>
              <a:rPr lang="ru-RU" sz="2800" b="1" dirty="0" smtClean="0"/>
              <a:t>В 2013 ГОДУ, %</a:t>
            </a:r>
            <a:endParaRPr lang="ru-RU" sz="2800" b="1" dirty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Объект 3"/>
          <p:cNvGraphicFramePr>
            <a:graphicFrameLocks noChangeAspect="1"/>
          </p:cNvGraphicFramePr>
          <p:nvPr/>
        </p:nvGraphicFramePr>
        <p:xfrm>
          <a:off x="288925" y="923925"/>
          <a:ext cx="8537575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1" name="Worksheet" r:id="rId3" imgW="8801100" imgH="5410200" progId="Excel.Sheet.8">
                  <p:embed/>
                </p:oleObj>
              </mc:Choice>
              <mc:Fallback>
                <p:oleObj name="Worksheet" r:id="rId3" imgW="8801100" imgH="54102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923925"/>
                        <a:ext cx="8537575" cy="524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 descr="Belener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6264729"/>
            <a:ext cx="1547664" cy="5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45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</a:rPr>
              <a:t>Объемы </a:t>
            </a:r>
            <a:r>
              <a:rPr lang="ru-RU" sz="1800" dirty="0" smtClean="0">
                <a:solidFill>
                  <a:srgbClr val="000000"/>
                </a:solidFill>
                <a:effectLst/>
              </a:rPr>
              <a:t>финансирования </a:t>
            </a:r>
            <a:r>
              <a:rPr lang="ru-RU" sz="1800" dirty="0">
                <a:solidFill>
                  <a:srgbClr val="000000"/>
                </a:solidFill>
                <a:effectLst/>
              </a:rPr>
              <a:t>программ энергосбережения в 2008 – 2013 годах</a:t>
            </a:r>
          </a:p>
        </p:txBody>
      </p:sp>
      <p:graphicFrame>
        <p:nvGraphicFramePr>
          <p:cNvPr id="98307" name="Object 3" descr="Газетная бумага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976681"/>
              </p:ext>
            </p:extLst>
          </p:nvPr>
        </p:nvGraphicFramePr>
        <p:xfrm>
          <a:off x="0" y="836712"/>
          <a:ext cx="9144000" cy="5616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9" name="Лист" r:id="rId4" imgW="10896735" imgH="5295854" progId="Excel.Sheet.8">
                  <p:embed/>
                </p:oleObj>
              </mc:Choice>
              <mc:Fallback>
                <p:oleObj name="Лист" r:id="rId4" imgW="10896735" imgH="52958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6712"/>
                        <a:ext cx="9144000" cy="5616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pPr>
              <a:defRPr/>
            </a:pPr>
            <a:fld id="{4422A4FC-7123-4897-B3ED-FD1776CA75E4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68655" name="Picture 4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093296"/>
            <a:ext cx="15478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4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-50800" y="498475"/>
          <a:ext cx="9144000" cy="558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4" name="Диаграмма" r:id="rId3" imgW="9144793" imgH="5584420" progId="Excel.Chart.8">
                  <p:embed/>
                </p:oleObj>
              </mc:Choice>
              <mc:Fallback>
                <p:oleObj name="Диаграмма" r:id="rId3" imgW="9144793" imgH="5584420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498475"/>
                        <a:ext cx="9144000" cy="558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700213"/>
            <a:ext cx="389731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40538" y="6381328"/>
            <a:ext cx="2133600" cy="365125"/>
          </a:xfrm>
        </p:spPr>
        <p:txBody>
          <a:bodyPr/>
          <a:lstStyle/>
          <a:p>
            <a:pPr>
              <a:defRPr/>
            </a:pPr>
            <a:fld id="{4422A4FC-7123-4897-B3ED-FD1776CA75E4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ru-RU" sz="1600" b="1">
              <a:solidFill>
                <a:schemeClr val="tx1"/>
              </a:solidFill>
            </a:endParaRPr>
          </a:p>
        </p:txBody>
      </p:sp>
      <p:pic>
        <p:nvPicPr>
          <p:cNvPr id="66610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93296"/>
            <a:ext cx="15478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6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36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346075"/>
          </a:xfrm>
        </p:spPr>
        <p:txBody>
          <a:bodyPr/>
          <a:lstStyle/>
          <a:p>
            <a:pPr eaLnBrk="1" hangingPunct="1"/>
            <a:r>
              <a:rPr lang="ru-RU" alt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Механизмы господдержки энергосбережения   </a:t>
            </a:r>
          </a:p>
        </p:txBody>
      </p:sp>
      <p:graphicFrame>
        <p:nvGraphicFramePr>
          <p:cNvPr id="96729" name="Group 149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872636"/>
              </p:ext>
            </p:extLst>
          </p:nvPr>
        </p:nvGraphicFramePr>
        <p:xfrm>
          <a:off x="0" y="609654"/>
          <a:ext cx="9144000" cy="6248348"/>
        </p:xfrm>
        <a:graphic>
          <a:graphicData uri="http://schemas.openxmlformats.org/drawingml/2006/table">
            <a:tbl>
              <a:tblPr/>
              <a:tblGrid>
                <a:gridCol w="601358"/>
                <a:gridCol w="3034538"/>
                <a:gridCol w="5508104"/>
              </a:tblGrid>
              <a:tr h="251702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Направления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 господдержки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307637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Реализация инвестиционных проектов с участием внешних государственных займов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упрощенная процедура закупок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освобождение от уплаты отдельных налогов и обязательных платежей в бюджет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случае заключения инвестиционного договора  возможность получения дополнительных льгот и преференций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строительство  объектов параллельно с разработкой ПСД и  ее экспертизой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освобождение от возмещения потерь с/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л/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производства в связи с изъятием земель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637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Реализация энергоэффективных проектов, выполнении бюджетных программ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бюджетные займы, ссуды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  <a:tr h="531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частичное финансирование из республиканского бюджета 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  <a:tr h="531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возмещение части процентов по кредитам за счет республиканского бюджета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  <a:tr h="307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выделение финансовой помощи из бюджета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  <a:tr h="30763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Реализация проектов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направленных на увеличение использования ВИЭ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гарантированное подключение установок к ЭС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наличие стимулирующих тарифов на электроэнергию из ВИЭ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льготы и иные преференции</a:t>
                      </a:r>
                    </a:p>
                  </a:txBody>
                  <a:tcPr marL="91449" marR="91449"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6468772"/>
            <a:ext cx="2133600" cy="365125"/>
          </a:xfrm>
        </p:spPr>
        <p:txBody>
          <a:bodyPr/>
          <a:lstStyle/>
          <a:p>
            <a:pPr>
              <a:defRPr/>
            </a:pPr>
            <a:fld id="{CEC01681-1EAE-4F86-937A-C4F7177B7C30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8229600" cy="612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Сотрудничество со Всемирным банком</a:t>
            </a:r>
          </a:p>
        </p:txBody>
      </p:sp>
      <p:sp>
        <p:nvSpPr>
          <p:cNvPr id="2051" name="Текст 3"/>
          <p:cNvSpPr>
            <a:spLocks noGrp="1"/>
          </p:cNvSpPr>
          <p:nvPr>
            <p:ph type="body" idx="1"/>
          </p:nvPr>
        </p:nvSpPr>
        <p:spPr>
          <a:xfrm>
            <a:off x="2339752" y="832246"/>
            <a:ext cx="4040188" cy="289719"/>
          </a:xfrm>
        </p:spPr>
        <p:txBody>
          <a:bodyPr/>
          <a:lstStyle/>
          <a:p>
            <a:pPr algn="ctr" eaLnBrk="1" hangingPunct="1"/>
            <a:r>
              <a:rPr lang="ru-RU" altLang="ru-RU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Реализовано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79647" y="1124744"/>
            <a:ext cx="8640960" cy="864097"/>
          </a:xfr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xtLst/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Проект «Реабилитация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районов, пострадавших в результате катастрофы на Чернобыльской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АЭС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(основной и дополнительный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заем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80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млн.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долларов США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2007-2013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годы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88089" y="2276872"/>
            <a:ext cx="8614230" cy="3168352"/>
          </a:xfrm>
          <a:gradFill flip="none" rotWithShape="1">
            <a:gsLst>
              <a:gs pos="0">
                <a:schemeClr val="accent1">
                  <a:tint val="66000"/>
                  <a:satMod val="160000"/>
                  <a:lumMod val="12000"/>
                  <a:lumOff val="88000"/>
                </a:schemeClr>
              </a:gs>
              <a:gs pos="7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xtLst/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«Повышение энергоэффективности в Республике Беларусь»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125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 млн. долларов США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(2009-2015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годы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«Повышение энергоэффективности в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Республике Беларусь (дополнительный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заем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)» 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90 млн. долларов США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2013-2016 годы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latin typeface="Arial" pitchFamily="34" charset="0"/>
                <a:cs typeface="Arial" pitchFamily="34" charset="0"/>
              </a:rPr>
              <a:t>Проект «Использование древесной биомассы для централизованного теплоснабжения»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90 млн. долларов США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(2014-2019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годы)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300" b="1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058" name="Текст 4"/>
          <p:cNvSpPr txBox="1">
            <a:spLocks/>
          </p:cNvSpPr>
          <p:nvPr/>
        </p:nvSpPr>
        <p:spPr bwMode="auto">
          <a:xfrm>
            <a:off x="4787900" y="728663"/>
            <a:ext cx="41052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altLang="ru-RU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133600" cy="365125"/>
          </a:xfrm>
        </p:spPr>
        <p:txBody>
          <a:bodyPr/>
          <a:lstStyle/>
          <a:p>
            <a:pPr>
              <a:defRPr/>
            </a:pPr>
            <a:fld id="{D479F072-B931-4A65-B0C5-3DFD8621691C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Текст 3"/>
          <p:cNvSpPr>
            <a:spLocks noGrp="1"/>
          </p:cNvSpPr>
          <p:nvPr>
            <p:ph type="body" idx="1"/>
          </p:nvPr>
        </p:nvSpPr>
        <p:spPr>
          <a:xfrm>
            <a:off x="2411760" y="1988840"/>
            <a:ext cx="4040188" cy="288033"/>
          </a:xfrm>
        </p:spPr>
        <p:txBody>
          <a:bodyPr/>
          <a:lstStyle/>
          <a:p>
            <a:pPr algn="ctr" eaLnBrk="1" hangingPunct="1"/>
            <a:r>
              <a:rPr lang="ru-RU" altLang="ru-RU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 стадии реализации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idx="1"/>
          </p:nvPr>
        </p:nvSpPr>
        <p:spPr>
          <a:xfrm>
            <a:off x="2767806" y="5443537"/>
            <a:ext cx="4040188" cy="289719"/>
          </a:xfrm>
        </p:spPr>
        <p:txBody>
          <a:bodyPr/>
          <a:lstStyle/>
          <a:p>
            <a:pPr algn="ctr" eaLnBrk="1" hangingPunct="1"/>
            <a:r>
              <a:rPr lang="ru-RU" altLang="ru-RU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Перспективы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5733256"/>
            <a:ext cx="8377201" cy="8640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Исследование возможных механизмов финансирования капитального ремонта жилых домов с тепловой модернизацией и административных зданий бюджетной сферы </a:t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(срок завершения март-апрель 2015 года)</a:t>
            </a:r>
          </a:p>
          <a:p>
            <a:pPr marL="0" indent="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7014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477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3ACD95E-A2DF-4DCA-A892-F9079CA424F9}" type="slidenum">
              <a:rPr lang="ru-RU" sz="1400" b="1" smtClean="0"/>
              <a:pPr eaLnBrk="1" hangingPunct="1"/>
              <a:t>2</a:t>
            </a:fld>
            <a:endParaRPr lang="ru-RU" sz="1400" b="1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6632"/>
            <a:ext cx="8785225" cy="576808"/>
          </a:xfrm>
        </p:spPr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000092"/>
                </a:solidFill>
              </a:rPr>
              <a:t>Нормативные правовые акты в сфере повышения энергоэффективности и использования ВИЭ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908720"/>
            <a:ext cx="8858250" cy="55721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spcBef>
                <a:spcPts val="9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050" b="1" dirty="0" smtClean="0"/>
              <a:t>Закон Республики Беларусь «Об энергосбережении» от</a:t>
            </a:r>
            <a:br>
              <a:rPr lang="ru-RU" sz="2050" b="1" dirty="0" smtClean="0"/>
            </a:br>
            <a:r>
              <a:rPr lang="ru-RU" sz="2050" b="1" dirty="0" smtClean="0"/>
              <a:t>15 июля 1998 г. №190-З.</a:t>
            </a:r>
          </a:p>
          <a:p>
            <a:pPr marL="609600" indent="-609600" algn="just" eaLnBrk="1" hangingPunct="1">
              <a:lnSpc>
                <a:spcPct val="80000"/>
              </a:lnSpc>
              <a:spcBef>
                <a:spcPts val="9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050" b="1" dirty="0" smtClean="0"/>
              <a:t>Закон Республики Беларусь «О возобновляемых источниках энергии» от 27 декабря 2010 г. №204-З.</a:t>
            </a:r>
          </a:p>
          <a:p>
            <a:pPr marL="609600" indent="-609600" algn="just" eaLnBrk="1" hangingPunct="1">
              <a:lnSpc>
                <a:spcPct val="80000"/>
              </a:lnSpc>
              <a:spcBef>
                <a:spcPts val="9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050" b="1" dirty="0" smtClean="0"/>
              <a:t>Директива Президента Республики Беларусь «Экономия и бережливость – главные факторы экономической безопасности государства» от 14 июня 2007 г. №3.</a:t>
            </a:r>
          </a:p>
          <a:p>
            <a:pPr marL="609600" indent="-609600" algn="just" eaLnBrk="1" hangingPunct="1">
              <a:lnSpc>
                <a:spcPct val="80000"/>
              </a:lnSpc>
              <a:spcBef>
                <a:spcPts val="9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050" b="1" dirty="0" smtClean="0"/>
              <a:t>Концепция энергетической безопасности Республики Беларусь (</a:t>
            </a:r>
            <a:r>
              <a:rPr lang="ru-RU" sz="2050" b="1" dirty="0"/>
              <a:t>утверждена</a:t>
            </a:r>
            <a:r>
              <a:rPr lang="ru-RU" sz="2050" b="1" dirty="0" smtClean="0"/>
              <a:t> Указом Президента Республики Беларусь от 17 сентября 2007 г.  № 433).</a:t>
            </a:r>
          </a:p>
          <a:p>
            <a:pPr marL="609600" indent="-609600" algn="just" eaLnBrk="1" hangingPunct="1">
              <a:lnSpc>
                <a:spcPct val="80000"/>
              </a:lnSpc>
              <a:spcBef>
                <a:spcPts val="9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050" b="1" dirty="0" smtClean="0"/>
              <a:t>Республиканская программа энергосбережения на </a:t>
            </a:r>
            <a:br>
              <a:rPr lang="ru-RU" sz="2050" b="1" dirty="0" smtClean="0"/>
            </a:br>
            <a:r>
              <a:rPr lang="ru-RU" sz="2050" b="1" dirty="0" smtClean="0"/>
              <a:t>2011-2015 годы (утверждена постановлением Совета Министров Республики Беларусь от 24 декабря 2010 г. №1882).</a:t>
            </a:r>
          </a:p>
          <a:p>
            <a:pPr marL="609600" indent="-609600" algn="just" eaLnBrk="1" hangingPunct="1">
              <a:lnSpc>
                <a:spcPct val="80000"/>
              </a:lnSpc>
              <a:spcBef>
                <a:spcPts val="9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050" b="1" dirty="0" smtClean="0"/>
              <a:t>Специализированные программы </a:t>
            </a:r>
            <a:r>
              <a:rPr lang="ru-RU" sz="2050" b="1" dirty="0"/>
              <a:t>в сфере повышения энергоэффективности и развития использования собственных </a:t>
            </a:r>
            <a:r>
              <a:rPr lang="ru-RU" sz="2050" b="1" dirty="0" smtClean="0"/>
              <a:t>энергоресурсов.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93296"/>
            <a:ext cx="15478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520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404813"/>
            <a:ext cx="8229600" cy="720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ts val="2500"/>
              </a:lnSpc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Сотрудничество с Европейским Союзом и Программой развития ООН, Глобальным экологическим фондом</a:t>
            </a:r>
          </a:p>
        </p:txBody>
      </p:sp>
      <p:sp>
        <p:nvSpPr>
          <p:cNvPr id="3075" name="Текст 3"/>
          <p:cNvSpPr>
            <a:spLocks noGrp="1"/>
          </p:cNvSpPr>
          <p:nvPr>
            <p:ph type="body" idx="1"/>
          </p:nvPr>
        </p:nvSpPr>
        <p:spPr>
          <a:xfrm>
            <a:off x="2547268" y="1268760"/>
            <a:ext cx="4040188" cy="386879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Реализован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86792" y="1628800"/>
            <a:ext cx="8497639" cy="720079"/>
          </a:xfrm>
          <a:gradFill>
            <a:gsLst>
              <a:gs pos="63000">
                <a:schemeClr val="accent1">
                  <a:tint val="66000"/>
                  <a:satMod val="160000"/>
                  <a:lumMod val="38000"/>
                  <a:lumOff val="62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 rtlCol="0"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ЕС «Поддержка реализации комплексной энергетической политики Республики Беларусь»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– </a:t>
            </a:r>
            <a:br>
              <a:rPr lang="ru-RU" sz="1400" dirty="0"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latin typeface="Arial" pitchFamily="34" charset="0"/>
                <a:cs typeface="Arial" pitchFamily="34" charset="0"/>
              </a:rPr>
              <a:t>5 млн. евро (2010 -2013 гг.).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ru-RU" sz="900" b="1" dirty="0"/>
          </a:p>
          <a:p>
            <a:pPr algn="just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87140" y="2636913"/>
            <a:ext cx="8496944" cy="2592288"/>
          </a:xfrm>
          <a:gradFill flip="none" rotWithShape="1">
            <a:gsLst>
              <a:gs pos="100000">
                <a:srgbClr val="E6ECF8"/>
              </a:gs>
              <a:gs pos="0">
                <a:schemeClr val="accent1">
                  <a:tint val="66000"/>
                  <a:satMod val="160000"/>
                  <a:lumMod val="12000"/>
                  <a:lumOff val="88000"/>
                </a:schemeClr>
              </a:gs>
              <a:gs pos="1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5600" b="1" dirty="0">
                <a:latin typeface="Arial" pitchFamily="34" charset="0"/>
                <a:cs typeface="Arial" pitchFamily="34" charset="0"/>
              </a:rPr>
              <a:t>Проект ПРООН/ГЭФ «Повышение энергетической эффективности жилых зданий в Республике Беларусь» </a:t>
            </a:r>
            <a:r>
              <a:rPr lang="ru-RU" sz="5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5600" b="1" dirty="0">
                <a:latin typeface="Arial" pitchFamily="34" charset="0"/>
                <a:cs typeface="Arial" pitchFamily="34" charset="0"/>
              </a:rPr>
            </a:br>
            <a:r>
              <a:rPr lang="ru-RU" sz="5600" dirty="0">
                <a:latin typeface="Arial" pitchFamily="34" charset="0"/>
                <a:cs typeface="Arial" pitchFamily="34" charset="0"/>
              </a:rPr>
              <a:t>4,9 млн. долларов США</a:t>
            </a:r>
            <a:br>
              <a:rPr lang="ru-RU" sz="5600" dirty="0">
                <a:latin typeface="Arial" pitchFamily="34" charset="0"/>
                <a:cs typeface="Arial" pitchFamily="34" charset="0"/>
              </a:rPr>
            </a:br>
            <a:r>
              <a:rPr lang="ru-RU" sz="5600" dirty="0">
                <a:latin typeface="Arial" pitchFamily="34" charset="0"/>
                <a:cs typeface="Arial" pitchFamily="34" charset="0"/>
              </a:rPr>
              <a:t>(2012-2016 гг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.).</a:t>
            </a:r>
          </a:p>
          <a:p>
            <a:pPr algn="ctr" eaLnBrk="1" fontAlgn="auto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5600" b="1" dirty="0" smtClean="0">
                <a:latin typeface="Arial" pitchFamily="34" charset="0"/>
                <a:cs typeface="Arial" pitchFamily="34" charset="0"/>
              </a:rPr>
              <a:t>Проект ЕС «Поддержка Республике Беларусь в области норм и стандартов в сфере энергоэффективности потребительских товаров и промышленной продукции»</a:t>
            </a:r>
            <a:r>
              <a:rPr lang="ru-RU" sz="5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5600" b="1" dirty="0" smtClean="0">
                <a:latin typeface="Arial" pitchFamily="34" charset="0"/>
                <a:cs typeface="Arial" pitchFamily="34" charset="0"/>
              </a:rPr>
              <a:t>подкомпонент «Разработка интегрированного подхода к расширению программы по энергосбережению», реализуемый ПРООН </a:t>
            </a:r>
            <a:r>
              <a:rPr lang="ru-RU" sz="5600" dirty="0">
                <a:latin typeface="Arial" pitchFamily="34" charset="0"/>
                <a:cs typeface="Arial" pitchFamily="34" charset="0"/>
              </a:rPr>
              <a:t/>
            </a:r>
            <a:br>
              <a:rPr lang="ru-RU" sz="5600" dirty="0">
                <a:latin typeface="Arial" pitchFamily="34" charset="0"/>
                <a:cs typeface="Arial" pitchFamily="34" charset="0"/>
              </a:rPr>
            </a:br>
            <a:r>
              <a:rPr lang="ru-RU" sz="5600" dirty="0" smtClean="0">
                <a:latin typeface="Arial" pitchFamily="34" charset="0"/>
                <a:cs typeface="Arial" pitchFamily="34" charset="0"/>
              </a:rPr>
              <a:t>  2 млн. евро (2013-2016 гг.). </a:t>
            </a:r>
          </a:p>
          <a:p>
            <a:pPr marL="0" indent="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200" b="1" spc="-5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/>
          <a:p>
            <a:pPr>
              <a:defRPr/>
            </a:pPr>
            <a:fld id="{D479F072-B931-4A65-B0C5-3DFD8621691C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Текст 4"/>
          <p:cNvSpPr txBox="1">
            <a:spLocks/>
          </p:cNvSpPr>
          <p:nvPr/>
        </p:nvSpPr>
        <p:spPr bwMode="auto">
          <a:xfrm>
            <a:off x="2483768" y="2343976"/>
            <a:ext cx="41036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В стадии реализации</a:t>
            </a:r>
          </a:p>
        </p:txBody>
      </p:sp>
      <p:sp>
        <p:nvSpPr>
          <p:cNvPr id="9" name="Текст 4"/>
          <p:cNvSpPr txBox="1">
            <a:spLocks/>
          </p:cNvSpPr>
          <p:nvPr/>
        </p:nvSpPr>
        <p:spPr bwMode="auto">
          <a:xfrm>
            <a:off x="2636168" y="5229200"/>
            <a:ext cx="41036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Перспектива</a:t>
            </a:r>
            <a:endParaRPr lang="ru-RU" altLang="ru-RU" sz="1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6" descr="Belene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7889" y="6093296"/>
            <a:ext cx="1547664" cy="5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82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719137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ru-RU" altLang="ru-RU" sz="2800" b="1" smtClean="0">
                <a:solidFill>
                  <a:srgbClr val="7030A0"/>
                </a:solidFill>
                <a:cs typeface="Arial" pitchFamily="34" charset="0"/>
              </a:rPr>
              <a:t>Сотрудничество с энергетическими агентствами других стран</a:t>
            </a:r>
          </a:p>
        </p:txBody>
      </p:sp>
      <p:sp>
        <p:nvSpPr>
          <p:cNvPr id="2867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B4D1B00-4513-4831-B630-07BDEECB173E}" type="slidenum">
              <a:rPr lang="ru-RU" altLang="ru-RU" smtClean="0"/>
              <a:pPr eaLnBrk="1" hangingPunct="1"/>
              <a:t>21</a:t>
            </a:fld>
            <a:endParaRPr lang="ru-RU" alt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179388" y="1341438"/>
            <a:ext cx="8856662" cy="355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dirty="0">
                <a:cs typeface="Arial" pitchFamily="34" charset="0"/>
              </a:rPr>
              <a:t>Департаментом по энергоэффективности Госстандарта в различные годы подписаны Меморандумы о сотрудничестве с: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dirty="0"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>
                <a:cs typeface="Arial" pitchFamily="34" charset="0"/>
              </a:rPr>
              <a:t>Австрийским энергетическим агентством (от 13 мая 2009 г.);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300" dirty="0"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>
                <a:cs typeface="Arial" pitchFamily="34" charset="0"/>
              </a:rPr>
              <a:t>Немецким энергетическим </a:t>
            </a:r>
            <a:r>
              <a:rPr lang="ru-RU" sz="2300" dirty="0" smtClean="0">
                <a:cs typeface="Arial" pitchFamily="34" charset="0"/>
              </a:rPr>
              <a:t>агентством (</a:t>
            </a:r>
            <a:r>
              <a:rPr lang="ru-RU" sz="2300" dirty="0">
                <a:cs typeface="Arial" pitchFamily="34" charset="0"/>
              </a:rPr>
              <a:t>от 22 апреля 2010 г.);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300" dirty="0"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300" dirty="0">
                <a:cs typeface="Arial" pitchFamily="34" charset="0"/>
              </a:rPr>
              <a:t>ФГБУ «Российское энергетическое агентство» Министерства энергетики Российской Федерации (от 13 октября 2011 г.).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5" name="Picture 6" descr="Belene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165304"/>
            <a:ext cx="1547664" cy="5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10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251520" y="3789040"/>
            <a:ext cx="5367511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b="1" dirty="0"/>
              <a:t>Семашко С.А.</a:t>
            </a:r>
          </a:p>
          <a:p>
            <a:pPr>
              <a:lnSpc>
                <a:spcPts val="1800"/>
              </a:lnSpc>
            </a:pPr>
            <a:r>
              <a:rPr lang="ru-RU" b="1" dirty="0" smtClean="0"/>
              <a:t>Заместитель Председателя </a:t>
            </a:r>
            <a:r>
              <a:rPr lang="ru-RU" b="1" dirty="0"/>
              <a:t>Государственного комитета </a:t>
            </a:r>
            <a:r>
              <a:rPr lang="ru-RU" b="1" dirty="0" smtClean="0"/>
              <a:t>по </a:t>
            </a:r>
            <a:r>
              <a:rPr lang="ru-RU" b="1" dirty="0"/>
              <a:t>стандартизации </a:t>
            </a:r>
            <a:endParaRPr lang="ru-RU" b="1" dirty="0" smtClean="0"/>
          </a:p>
          <a:p>
            <a:pPr>
              <a:lnSpc>
                <a:spcPts val="1800"/>
              </a:lnSpc>
            </a:pPr>
            <a:r>
              <a:rPr lang="ru-RU" b="1" dirty="0" smtClean="0"/>
              <a:t>Республики Беларусь – директор </a:t>
            </a:r>
          </a:p>
          <a:p>
            <a:pPr>
              <a:lnSpc>
                <a:spcPts val="1800"/>
              </a:lnSpc>
            </a:pPr>
            <a:r>
              <a:rPr lang="ru-RU" b="1" dirty="0" smtClean="0"/>
              <a:t>Департамента  по </a:t>
            </a:r>
            <a:r>
              <a:rPr lang="ru-RU" b="1" dirty="0"/>
              <a:t>энергоэффективности</a:t>
            </a:r>
          </a:p>
          <a:p>
            <a:pPr>
              <a:lnSpc>
                <a:spcPts val="1800"/>
              </a:lnSpc>
            </a:pPr>
            <a:endParaRPr lang="ru-RU" b="1" dirty="0"/>
          </a:p>
          <a:p>
            <a:pPr>
              <a:lnSpc>
                <a:spcPts val="1800"/>
              </a:lnSpc>
            </a:pPr>
            <a:r>
              <a:rPr lang="ru-RU" sz="1600" b="1" dirty="0"/>
              <a:t>тел. +375 17 </a:t>
            </a:r>
            <a:r>
              <a:rPr lang="ru-RU" sz="1600" b="1" dirty="0" smtClean="0"/>
              <a:t>327 67 47</a:t>
            </a:r>
          </a:p>
          <a:p>
            <a:pPr>
              <a:lnSpc>
                <a:spcPts val="1800"/>
              </a:lnSpc>
            </a:pPr>
            <a:r>
              <a:rPr lang="ru-RU" sz="1600" b="1" dirty="0" smtClean="0"/>
              <a:t>факс </a:t>
            </a:r>
            <a:r>
              <a:rPr lang="ru-RU" sz="1600" b="1" dirty="0"/>
              <a:t>+375 17 327 </a:t>
            </a:r>
            <a:r>
              <a:rPr lang="en-US" sz="1600" b="1" dirty="0" smtClean="0"/>
              <a:t>55</a:t>
            </a:r>
            <a:r>
              <a:rPr lang="ru-RU" sz="1600" b="1" dirty="0" smtClean="0"/>
              <a:t> </a:t>
            </a:r>
            <a:r>
              <a:rPr lang="en-US" sz="1600" b="1" dirty="0" smtClean="0"/>
              <a:t>63</a:t>
            </a:r>
            <a:endParaRPr lang="ru-RU" sz="1600" b="1" dirty="0"/>
          </a:p>
          <a:p>
            <a:pPr>
              <a:lnSpc>
                <a:spcPts val="1800"/>
              </a:lnSpc>
            </a:pPr>
            <a:r>
              <a:rPr lang="en-US" sz="1600" b="1" dirty="0"/>
              <a:t>e-mail</a:t>
            </a:r>
            <a:r>
              <a:rPr lang="ru-RU" sz="1600" b="1" dirty="0"/>
              <a:t>:</a:t>
            </a:r>
            <a:r>
              <a:rPr lang="en-US" sz="1600" b="1" dirty="0"/>
              <a:t> </a:t>
            </a:r>
            <a:r>
              <a:rPr lang="en-US" sz="1600" b="1" dirty="0" smtClean="0"/>
              <a:t>energoeffect@bc.by</a:t>
            </a:r>
            <a:endParaRPr lang="ru-RU" sz="1600" b="1" dirty="0"/>
          </a:p>
          <a:p>
            <a:pPr>
              <a:lnSpc>
                <a:spcPts val="1800"/>
              </a:lnSpc>
            </a:pPr>
            <a:r>
              <a:rPr lang="ru-RU" sz="1600" b="1" dirty="0"/>
              <a:t>http://</a:t>
            </a:r>
            <a:r>
              <a:rPr lang="en-US" sz="1600" b="1" dirty="0"/>
              <a:t>energoeffekt.gov.by</a:t>
            </a:r>
            <a:endParaRPr lang="ru-RU" b="1" dirty="0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6515992" y="5404867"/>
            <a:ext cx="24130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b="1" dirty="0"/>
              <a:t>Республика Беларусь</a:t>
            </a:r>
          </a:p>
          <a:p>
            <a:pPr>
              <a:lnSpc>
                <a:spcPts val="1800"/>
              </a:lnSpc>
            </a:pPr>
            <a:r>
              <a:rPr lang="ru-RU" sz="1600" b="1" dirty="0"/>
              <a:t>220030 г. Минск, </a:t>
            </a:r>
          </a:p>
          <a:p>
            <a:pPr>
              <a:lnSpc>
                <a:spcPts val="1800"/>
              </a:lnSpc>
            </a:pPr>
            <a:r>
              <a:rPr lang="ru-RU" sz="1600" b="1" dirty="0"/>
              <a:t>пл. Свободы, 17</a:t>
            </a:r>
            <a:r>
              <a:rPr lang="en-US" sz="1600" b="1" dirty="0"/>
              <a:t>-</a:t>
            </a:r>
            <a:r>
              <a:rPr lang="ru-RU" sz="1600" b="1" dirty="0"/>
              <a:t>801</a:t>
            </a:r>
            <a:endParaRPr lang="ru-RU" b="1" dirty="0"/>
          </a:p>
        </p:txBody>
      </p:sp>
      <p:sp>
        <p:nvSpPr>
          <p:cNvPr id="15365" name="Rectangle 3"/>
          <p:cNvSpPr txBox="1">
            <a:spLocks noChangeArrowheads="1"/>
          </p:cNvSpPr>
          <p:nvPr/>
        </p:nvSpPr>
        <p:spPr bwMode="auto">
          <a:xfrm>
            <a:off x="1187624" y="2060848"/>
            <a:ext cx="727280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sz="5400" b="1" dirty="0" smtClean="0">
                <a:latin typeface="+mn-lt"/>
              </a:rPr>
              <a:t>Спасибо за внимание!</a:t>
            </a:r>
            <a:endParaRPr lang="ru-RU" sz="5400" b="1" dirty="0">
              <a:latin typeface="+mn-lt"/>
            </a:endParaRPr>
          </a:p>
        </p:txBody>
      </p:sp>
      <p:pic>
        <p:nvPicPr>
          <p:cNvPr id="9" name="Picture 6" descr="Belene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264728"/>
            <a:ext cx="1547664" cy="5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26FC8-3692-4F3B-8DFF-78C956A702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42350" cy="777875"/>
          </a:xfrm>
        </p:spPr>
        <p:txBody>
          <a:bodyPr/>
          <a:lstStyle/>
          <a:p>
            <a:pPr eaLnBrk="1" hangingPunct="1">
              <a:lnSpc>
                <a:spcPts val="2300"/>
              </a:lnSpc>
            </a:pPr>
            <a:r>
              <a:rPr lang="ru-RU" sz="2300" b="1" dirty="0" smtClean="0"/>
              <a:t>Основные нормативные правовые акты в сфере использования возобновляемых источников энергии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8856662" cy="4968205"/>
          </a:xfrm>
        </p:spPr>
        <p:txBody>
          <a:bodyPr/>
          <a:lstStyle/>
          <a:p>
            <a:pPr marL="609600" indent="-344488" algn="just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Tx/>
              <a:buAutoNum type="arabicPeriod"/>
            </a:pPr>
            <a:r>
              <a:rPr lang="ru-RU" sz="1900" b="1" dirty="0" smtClean="0"/>
              <a:t>Закон Республики Беларусь «О возобновляемых источниках энергии» </a:t>
            </a:r>
            <a:r>
              <a:rPr lang="ru-RU" sz="1900" dirty="0" smtClean="0"/>
              <a:t>от 27 декабря 2010 г. № 204-З.</a:t>
            </a:r>
            <a:endParaRPr lang="en-US" sz="1900" dirty="0" smtClean="0"/>
          </a:p>
          <a:p>
            <a:pPr marL="609600" indent="-344488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Tx/>
              <a:buAutoNum type="arabicPeriod"/>
            </a:pPr>
            <a:r>
              <a:rPr lang="ru-RU" sz="1900" b="1" dirty="0" smtClean="0"/>
              <a:t>Национальная программа развития местных и возобновляемых </a:t>
            </a:r>
            <a:r>
              <a:rPr lang="ru-RU" sz="1900" b="1" dirty="0" err="1" smtClean="0"/>
              <a:t>энергоисточников</a:t>
            </a:r>
            <a:r>
              <a:rPr lang="ru-RU" sz="1900" b="1" dirty="0" smtClean="0"/>
              <a:t> на 2011 – 2015 годы </a:t>
            </a:r>
            <a:r>
              <a:rPr lang="ru-RU" sz="1900" dirty="0" smtClean="0"/>
              <a:t>(утверждена постановлением Совета Министров Республики Беларусь от 10 мая 2011 г. № 586):</a:t>
            </a:r>
          </a:p>
          <a:p>
            <a:pPr marL="609600" indent="-344488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dirty="0" smtClean="0"/>
              <a:t>ввод </a:t>
            </a:r>
            <a:r>
              <a:rPr lang="ru-RU" sz="1900" dirty="0" err="1" smtClean="0"/>
              <a:t>энергоисточников</a:t>
            </a:r>
            <a:r>
              <a:rPr lang="ru-RU" sz="1900" dirty="0" smtClean="0"/>
              <a:t> на древесном и торфяном топливе суммарной электрической мощностью до 27 МВт, тепловой – </a:t>
            </a:r>
            <a:br>
              <a:rPr lang="ru-RU" sz="1900" dirty="0" smtClean="0"/>
            </a:br>
            <a:r>
              <a:rPr lang="ru-RU" sz="1900" dirty="0" smtClean="0"/>
              <a:t>1004 МВт;</a:t>
            </a:r>
          </a:p>
          <a:p>
            <a:pPr marL="609600" indent="-344488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dirty="0" smtClean="0"/>
              <a:t>внедрение </a:t>
            </a:r>
            <a:r>
              <a:rPr lang="ru-RU" sz="1900" dirty="0" err="1" smtClean="0"/>
              <a:t>биогазовых</a:t>
            </a:r>
            <a:r>
              <a:rPr lang="ru-RU" sz="1900" dirty="0" smtClean="0"/>
              <a:t> установок электрической мощностью </a:t>
            </a:r>
            <a:br>
              <a:rPr lang="ru-RU" sz="1900" dirty="0" smtClean="0"/>
            </a:br>
            <a:r>
              <a:rPr lang="ru-RU" sz="1900" dirty="0" smtClean="0"/>
              <a:t>до 60 МВт;</a:t>
            </a:r>
          </a:p>
          <a:p>
            <a:pPr marL="609600" indent="-344488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dirty="0" smtClean="0"/>
              <a:t>строительство новых и реконструкция действующих гидроэлектростанций мощностью 42 МВт;</a:t>
            </a:r>
          </a:p>
          <a:p>
            <a:pPr marL="609600" indent="-344488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dirty="0" smtClean="0"/>
              <a:t>строительство ветроэнергетических установок мощностью </a:t>
            </a:r>
            <a:br>
              <a:rPr lang="ru-RU" sz="1900" dirty="0" smtClean="0"/>
            </a:br>
            <a:r>
              <a:rPr lang="ru-RU" sz="1900" dirty="0" smtClean="0"/>
              <a:t>168 МВт;</a:t>
            </a:r>
          </a:p>
          <a:p>
            <a:pPr marL="609600" indent="-344488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dirty="0" smtClean="0"/>
              <a:t>внедрение тепловых насосов для использования </a:t>
            </a:r>
            <a:r>
              <a:rPr lang="ru-RU" sz="1900" dirty="0" err="1" smtClean="0"/>
              <a:t>низкопотенциальных</a:t>
            </a:r>
            <a:r>
              <a:rPr lang="ru-RU" sz="1900" dirty="0" smtClean="0"/>
              <a:t> вторичных энергоресурсов и геотермальной энергии мощностью 6,4 МВт;</a:t>
            </a:r>
          </a:p>
          <a:p>
            <a:pPr marL="609600" indent="-344488" algn="just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900" dirty="0" smtClean="0"/>
              <a:t>внедрение 170 </a:t>
            </a:r>
            <a:r>
              <a:rPr lang="ru-RU" sz="1900" dirty="0" err="1" smtClean="0"/>
              <a:t>гелиоводонагревателей</a:t>
            </a:r>
            <a:r>
              <a:rPr lang="ru-RU" sz="1900" dirty="0" smtClean="0"/>
              <a:t> и гелиоустановок;</a:t>
            </a:r>
          </a:p>
          <a:p>
            <a:pPr marL="609600" indent="-344488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b="1" dirty="0" smtClean="0"/>
          </a:p>
          <a:p>
            <a:pPr marL="609600" indent="-344488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ru-RU" sz="2000" b="1" dirty="0" smtClean="0"/>
          </a:p>
        </p:txBody>
      </p:sp>
      <p:pic>
        <p:nvPicPr>
          <p:cNvPr id="4" name="Picture 6" descr="Belene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093296"/>
            <a:ext cx="1547664" cy="5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2A4FC-7123-4897-B3ED-FD1776CA75E4}" type="slidenum">
              <a:rPr lang="ru-RU" sz="140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sz="14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65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856663" cy="633412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ru-RU" sz="2300" b="1" dirty="0" smtClean="0"/>
              <a:t>Основные нормативные правовые акты в сфере использования возобновляемых источников энергии </a:t>
            </a:r>
            <a:endParaRPr lang="ru-RU" sz="2300" dirty="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4968205"/>
          </a:xfrm>
        </p:spPr>
        <p:txBody>
          <a:bodyPr/>
          <a:lstStyle/>
          <a:p>
            <a:pPr marL="446088" indent="-446088" algn="just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000000"/>
              </a:buClr>
              <a:buFontTx/>
              <a:buAutoNum type="arabicPeriod" startAt="3"/>
            </a:pPr>
            <a:r>
              <a:rPr lang="ru-RU" sz="2000" b="1" dirty="0" smtClean="0">
                <a:solidFill>
                  <a:srgbClr val="000000"/>
                </a:solidFill>
              </a:rPr>
              <a:t>Государственная программа строительства в 2011–2015 годах гидроэлектростанций в Республике Беларусь </a:t>
            </a:r>
            <a:r>
              <a:rPr lang="ru-RU" sz="2000" dirty="0" smtClean="0">
                <a:solidFill>
                  <a:srgbClr val="000000"/>
                </a:solidFill>
              </a:rPr>
              <a:t>(утверждена постановлением Совета Министров Республики Беларусь от 17 декабря 2010 г. № 1838):</a:t>
            </a:r>
          </a:p>
          <a:p>
            <a:pPr marL="446088" indent="-446088" algn="just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smtClean="0"/>
              <a:t>строительство и реконструкция 16 гидроэлектростанций суммарной мощностью 101,6 МВт.</a:t>
            </a:r>
          </a:p>
          <a:p>
            <a:pPr marL="446088" indent="-446088" algn="just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000000"/>
              </a:buClr>
              <a:buFontTx/>
              <a:buAutoNum type="arabicPeriod" startAt="4"/>
            </a:pPr>
            <a:r>
              <a:rPr lang="ru-RU" sz="2000" b="1" dirty="0" smtClean="0">
                <a:solidFill>
                  <a:srgbClr val="000000"/>
                </a:solidFill>
              </a:rPr>
              <a:t>Государственная программа строительства </a:t>
            </a:r>
            <a:r>
              <a:rPr lang="ru-RU" sz="2000" b="1" dirty="0" err="1" smtClean="0">
                <a:solidFill>
                  <a:srgbClr val="000000"/>
                </a:solidFill>
              </a:rPr>
              <a:t>энергоисточников</a:t>
            </a:r>
            <a:r>
              <a:rPr lang="ru-RU" sz="2000" b="1" dirty="0" smtClean="0">
                <a:solidFill>
                  <a:srgbClr val="000000"/>
                </a:solidFill>
              </a:rPr>
              <a:t> на местных видах топлива в 2010–2015 годах </a:t>
            </a:r>
            <a:r>
              <a:rPr lang="ru-RU" sz="2000" dirty="0" smtClean="0">
                <a:solidFill>
                  <a:srgbClr val="000000"/>
                </a:solidFill>
              </a:rPr>
              <a:t>(утверждена постановлением Совета Министров Республики Беларусь от 19 июля 2010г. №1076):</a:t>
            </a:r>
          </a:p>
          <a:p>
            <a:pPr marL="446088" indent="-446088" algn="just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ввод в эксплуатацию </a:t>
            </a:r>
            <a:r>
              <a:rPr lang="ru-RU" sz="2000" dirty="0" err="1" smtClean="0">
                <a:solidFill>
                  <a:srgbClr val="000000"/>
                </a:solidFill>
              </a:rPr>
              <a:t>энергоисточников</a:t>
            </a:r>
            <a:r>
              <a:rPr lang="ru-RU" sz="2000" dirty="0" smtClean="0">
                <a:solidFill>
                  <a:srgbClr val="000000"/>
                </a:solidFill>
              </a:rPr>
              <a:t>, работающих на местных видах топлива, электрической мощностью 23,55 МВт, тепловой – 769,68 МВт.</a:t>
            </a:r>
          </a:p>
          <a:p>
            <a:pPr marL="446088" indent="-446088" algn="just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000000"/>
              </a:buClr>
              <a:buFontTx/>
              <a:buAutoNum type="arabicPeriod" startAt="5"/>
            </a:pPr>
            <a:r>
              <a:rPr lang="ru-RU" sz="2000" b="1" dirty="0" smtClean="0">
                <a:solidFill>
                  <a:srgbClr val="000000"/>
                </a:solidFill>
              </a:rPr>
              <a:t>Программа строительства </a:t>
            </a:r>
            <a:r>
              <a:rPr lang="ru-RU" sz="2000" b="1" dirty="0" err="1" smtClean="0">
                <a:solidFill>
                  <a:srgbClr val="000000"/>
                </a:solidFill>
              </a:rPr>
              <a:t>энергоисточников</a:t>
            </a:r>
            <a:r>
              <a:rPr lang="ru-RU" sz="2000" b="1" dirty="0" smtClean="0">
                <a:solidFill>
                  <a:srgbClr val="000000"/>
                </a:solidFill>
              </a:rPr>
              <a:t>, работающих на </a:t>
            </a:r>
            <a:r>
              <a:rPr lang="ru-RU" sz="2000" b="1" dirty="0" err="1" smtClean="0">
                <a:solidFill>
                  <a:srgbClr val="000000"/>
                </a:solidFill>
              </a:rPr>
              <a:t>биогазе</a:t>
            </a:r>
            <a:r>
              <a:rPr lang="ru-RU" sz="2000" b="1" dirty="0" smtClean="0">
                <a:solidFill>
                  <a:srgbClr val="000000"/>
                </a:solidFill>
              </a:rPr>
              <a:t>, </a:t>
            </a:r>
            <a:r>
              <a:rPr lang="ru-RU" sz="2000" b="1" dirty="0" err="1" smtClean="0">
                <a:solidFill>
                  <a:srgbClr val="000000"/>
                </a:solidFill>
              </a:rPr>
              <a:t>на</a:t>
            </a:r>
            <a:r>
              <a:rPr lang="ru-RU" sz="2000" b="1" dirty="0" smtClean="0">
                <a:solidFill>
                  <a:srgbClr val="000000"/>
                </a:solidFill>
              </a:rPr>
              <a:t> 2010–2015 годы </a:t>
            </a:r>
            <a:r>
              <a:rPr lang="ru-RU" sz="2000" dirty="0" smtClean="0">
                <a:solidFill>
                  <a:srgbClr val="000000"/>
                </a:solidFill>
              </a:rPr>
              <a:t>(утверждена постановлением Совета Министров Республики Беларусь от 9 июня 2010 г. №885):</a:t>
            </a:r>
          </a:p>
          <a:p>
            <a:pPr marL="446088" indent="-446088" algn="just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ввод в эксплуатацию 32 </a:t>
            </a:r>
            <a:r>
              <a:rPr lang="ru-RU" sz="2000" dirty="0" err="1" smtClean="0">
                <a:solidFill>
                  <a:srgbClr val="000000"/>
                </a:solidFill>
              </a:rPr>
              <a:t>биогазовых</a:t>
            </a:r>
            <a:r>
              <a:rPr lang="ru-RU" sz="2000" dirty="0" smtClean="0">
                <a:solidFill>
                  <a:srgbClr val="000000"/>
                </a:solidFill>
              </a:rPr>
              <a:t> установок суммарной электрической мощностью 34,71 МВт.</a:t>
            </a:r>
          </a:p>
          <a:p>
            <a:pPr marL="446088" indent="-446088" algn="just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</a:pPr>
            <a:endParaRPr lang="ru-RU" sz="2000" dirty="0" smtClean="0">
              <a:solidFill>
                <a:srgbClr val="000000"/>
              </a:solidFill>
            </a:endParaRPr>
          </a:p>
          <a:p>
            <a:pPr marL="446088" indent="-446088"/>
            <a:endParaRPr lang="ru-RU" dirty="0" smtClean="0"/>
          </a:p>
        </p:txBody>
      </p:sp>
      <p:pic>
        <p:nvPicPr>
          <p:cNvPr id="4" name="Picture 6" descr="Belene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093295"/>
            <a:ext cx="1547664" cy="5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2A4FC-7123-4897-B3ED-FD1776CA75E4}" type="slidenum">
              <a:rPr lang="ru-RU" sz="1400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 sz="14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AEB68BF-8592-4DC6-B3C0-58E221C55B0B}" type="slidenum">
              <a:rPr lang="ru-RU" sz="1600" b="1" smtClean="0">
                <a:solidFill>
                  <a:srgbClr val="000000"/>
                </a:solidFill>
              </a:rPr>
              <a:pPr eaLnBrk="1" hangingPunct="1"/>
              <a:t>5</a:t>
            </a:fld>
            <a:endParaRPr lang="ru-RU" sz="1600" b="1" dirty="0" smtClean="0">
              <a:solidFill>
                <a:srgbClr val="000000"/>
              </a:solidFill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b="1" dirty="0">
                <a:solidFill>
                  <a:srgbClr val="000092"/>
                </a:solidFill>
              </a:rPr>
              <a:t>Задачи в сфере повышения энергоэффективности, использования местных и возобновляемых энергоресурсов в Республике Беларусь</a:t>
            </a:r>
            <a:r>
              <a:rPr lang="ru-RU" sz="2600" b="1" dirty="0">
                <a:solidFill>
                  <a:srgbClr val="00009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323850" y="1412875"/>
            <a:ext cx="85693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</a:rPr>
              <a:t>1.Снизить энергоемкость ВВП:</a:t>
            </a: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</a:rPr>
              <a:t>	- на </a:t>
            </a:r>
            <a:r>
              <a:rPr lang="en-US" sz="2200" b="1" dirty="0">
                <a:solidFill>
                  <a:srgbClr val="000000"/>
                </a:solidFill>
              </a:rPr>
              <a:t>29-32</a:t>
            </a:r>
            <a:r>
              <a:rPr lang="ru-RU" sz="2200" b="1" dirty="0">
                <a:solidFill>
                  <a:srgbClr val="000000"/>
                </a:solidFill>
              </a:rPr>
              <a:t> процента в 2011-2015 </a:t>
            </a:r>
            <a:r>
              <a:rPr lang="ru-RU" sz="2200" b="1" dirty="0" smtClean="0">
                <a:solidFill>
                  <a:srgbClr val="000000"/>
                </a:solidFill>
              </a:rPr>
              <a:t>годах.</a:t>
            </a:r>
            <a:endParaRPr lang="ru-RU" sz="2200" b="1" dirty="0">
              <a:solidFill>
                <a:srgbClr val="000000"/>
              </a:solidFill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</a:rPr>
              <a:t>	</a:t>
            </a:r>
            <a:endParaRPr lang="ru-RU" sz="2200" b="1" dirty="0" smtClean="0">
              <a:solidFill>
                <a:srgbClr val="000000"/>
              </a:solidFill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200" b="1" dirty="0">
              <a:solidFill>
                <a:srgbClr val="000000"/>
              </a:solidFill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800" b="1" dirty="0">
              <a:solidFill>
                <a:srgbClr val="000000"/>
              </a:solidFill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</a:rPr>
              <a:t>2.Обеспечить экономию энергоресурсов (в сопоставимых    условиях):</a:t>
            </a: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</a:rPr>
              <a:t>	- не менее 7,1 - 8,9 млн. т </a:t>
            </a:r>
            <a:r>
              <a:rPr lang="ru-RU" sz="2200" b="1" dirty="0" err="1">
                <a:solidFill>
                  <a:srgbClr val="000000"/>
                </a:solidFill>
              </a:rPr>
              <a:t>у.т</a:t>
            </a:r>
            <a:r>
              <a:rPr lang="ru-RU" sz="2200" b="1" dirty="0">
                <a:solidFill>
                  <a:srgbClr val="000000"/>
                </a:solidFill>
              </a:rPr>
              <a:t>. в 2011-2015 </a:t>
            </a:r>
            <a:r>
              <a:rPr lang="ru-RU" sz="2200" b="1" dirty="0" smtClean="0">
                <a:solidFill>
                  <a:srgbClr val="000000"/>
                </a:solidFill>
              </a:rPr>
              <a:t>годах.</a:t>
            </a:r>
            <a:endParaRPr lang="ru-RU" sz="2200" b="1" dirty="0">
              <a:solidFill>
                <a:srgbClr val="000000"/>
              </a:solidFill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</a:rPr>
              <a:t>	</a:t>
            </a:r>
            <a:endParaRPr lang="ru-RU" sz="2200" b="1" dirty="0" smtClean="0">
              <a:solidFill>
                <a:srgbClr val="000000"/>
              </a:solidFill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200" b="1" dirty="0">
              <a:solidFill>
                <a:srgbClr val="000000"/>
              </a:solidFill>
            </a:endParaRPr>
          </a:p>
          <a:p>
            <a:pPr marL="342900" indent="-342900"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800" b="1" dirty="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</a:rPr>
              <a:t>3.Обеспечить долю использования собственных энергоресурсов в балансе энергоресурсов для производства тепловой и </a:t>
            </a:r>
            <a:r>
              <a:rPr lang="ru-RU" sz="2200" b="1" dirty="0" smtClean="0">
                <a:solidFill>
                  <a:srgbClr val="000000"/>
                </a:solidFill>
              </a:rPr>
              <a:t>электрической энергии</a:t>
            </a:r>
            <a:r>
              <a:rPr lang="en-US" sz="2200" b="1" dirty="0">
                <a:solidFill>
                  <a:srgbClr val="000000"/>
                </a:solidFill>
              </a:rPr>
              <a:t>:</a:t>
            </a:r>
            <a:r>
              <a:rPr lang="ru-RU" sz="2200" b="1" dirty="0" smtClean="0">
                <a:solidFill>
                  <a:srgbClr val="000000"/>
                </a:solidFill>
              </a:rPr>
              <a:t> </a:t>
            </a:r>
            <a:br>
              <a:rPr lang="ru-RU" sz="2200" b="1" dirty="0" smtClean="0">
                <a:solidFill>
                  <a:srgbClr val="000000"/>
                </a:solidFill>
              </a:rPr>
            </a:br>
            <a:r>
              <a:rPr lang="ru-RU" sz="2200" b="1" dirty="0" smtClean="0">
                <a:solidFill>
                  <a:srgbClr val="000000"/>
                </a:solidFill>
              </a:rPr>
              <a:t>- не </a:t>
            </a:r>
            <a:r>
              <a:rPr lang="ru-RU" sz="2200" b="1" dirty="0">
                <a:solidFill>
                  <a:srgbClr val="000000"/>
                </a:solidFill>
              </a:rPr>
              <a:t>менее 30% в 2015 году.</a:t>
            </a: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093296"/>
            <a:ext cx="15478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55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Управление энергосбережением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Установление прогнозных показателей</a:t>
            </a:r>
          </a:p>
          <a:p>
            <a:r>
              <a:rPr lang="ru-RU" dirty="0" smtClean="0"/>
              <a:t>Республиканские программы</a:t>
            </a:r>
          </a:p>
          <a:p>
            <a:r>
              <a:rPr lang="ru-RU" dirty="0" smtClean="0"/>
              <a:t>Определение целевых показателей</a:t>
            </a:r>
          </a:p>
          <a:p>
            <a:r>
              <a:rPr lang="ru-RU" dirty="0" smtClean="0"/>
              <a:t>Разработка и выполнение отраслевых программ</a:t>
            </a:r>
          </a:p>
          <a:p>
            <a:r>
              <a:rPr lang="ru-RU" dirty="0" smtClean="0"/>
              <a:t>Разработка и выполнение региональных программ</a:t>
            </a:r>
          </a:p>
          <a:p>
            <a:r>
              <a:rPr lang="ru-RU" dirty="0" smtClean="0"/>
              <a:t>Статистика и контроль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1341-D53C-45C4-B083-5C7168959E4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Департамент по энергоэффективности Государственного комитета по стандартизации Республики Беларусь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defTabSz="508000">
              <a:spcBef>
                <a:spcPts val="0"/>
              </a:spcBef>
              <a:spcAft>
                <a:spcPts val="0"/>
              </a:spcAft>
            </a:pP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политики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эффективного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топливно-энергетических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ko-KR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08000">
              <a:spcBef>
                <a:spcPts val="0"/>
              </a:spcBef>
              <a:spcAft>
                <a:spcPts val="0"/>
              </a:spcAft>
            </a:pP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нормирование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стандартизация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соответствия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энергопотребляющих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технико-экономических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показателей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энергопотребляющего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энергогенерирующего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оборудования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стандартам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эффективного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топливно-энергетических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ko-KR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08000">
              <a:spcBef>
                <a:spcPts val="0"/>
              </a:spcBef>
              <a:spcAft>
                <a:spcPts val="0"/>
              </a:spcAft>
            </a:pP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установленном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экспертизы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энергетической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решений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реконструкции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соответствия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эффективного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топливно-энергетических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ko-KR" altLang="en-US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08000">
              <a:spcBef>
                <a:spcPts val="0"/>
              </a:spcBef>
              <a:spcAft>
                <a:spcPts val="0"/>
              </a:spcAft>
            </a:pP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установленном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порядке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надзора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ko-KR" altLang="en-US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508000"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рациональным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топлива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электрической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тепловой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ko-KR" altLang="en-US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508000"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пользователями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производителями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топливно-энергетических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этих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расхода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котельно-печного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топлива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электрической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тепловой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ko-KR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08000">
              <a:spcBef>
                <a:spcPts val="0"/>
              </a:spcBef>
              <a:spcAft>
                <a:spcPts val="0"/>
              </a:spcAft>
            </a:pPr>
            <a:r>
              <a:rPr lang="ru-RU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 работу по </a:t>
            </a:r>
            <a:r>
              <a:rPr lang="ru-RU" altLang="ko-KR" sz="16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использовонию</a:t>
            </a:r>
            <a:r>
              <a:rPr lang="ru-RU" altLang="ko-KR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ВИЭ.</a:t>
            </a:r>
          </a:p>
          <a:p>
            <a:pPr marL="0" indent="0" defTabSz="508000">
              <a:spcBef>
                <a:spcPts val="0"/>
              </a:spcBef>
              <a:spcAft>
                <a:spcPts val="0"/>
              </a:spcAft>
              <a:buNone/>
            </a:pPr>
            <a:endParaRPr lang="ko-KR" altLang="en-US" sz="1600" b="1" dirty="0">
              <a:latin typeface="Times New Roman" charset="0"/>
            </a:endParaRPr>
          </a:p>
          <a:p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26FC8-3692-4F3B-8DFF-78C956A70297}" type="slidenum">
              <a:rPr lang="ru-RU" sz="1400" b="1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ru-RU" sz="1400" b="1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021288"/>
            <a:ext cx="15478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9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52"/>
            <a:ext cx="9144000" cy="642942"/>
          </a:xfrm>
        </p:spPr>
        <p:txBody>
          <a:bodyPr lIns="92075" tIns="46038" rIns="92075" bIns="46038">
            <a:noAutofit/>
          </a:bodyPr>
          <a:lstStyle/>
          <a:p>
            <a:pPr eaLnBrk="1" hangingPunct="1">
              <a:defRPr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Изменение ВВП, валового потребления ТЭР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и энергоемкости ВВП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 уровню 1997 г. (%)</a:t>
            </a:r>
          </a:p>
        </p:txBody>
      </p:sp>
      <p:cxnSp>
        <p:nvCxnSpPr>
          <p:cNvPr id="5125" name="Прямая со стрелкой 2"/>
          <p:cNvCxnSpPr>
            <a:cxnSpLocks noChangeShapeType="1"/>
          </p:cNvCxnSpPr>
          <p:nvPr/>
        </p:nvCxnSpPr>
        <p:spPr bwMode="auto">
          <a:xfrm>
            <a:off x="8756650" y="3035300"/>
            <a:ext cx="0" cy="355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pPr>
              <a:defRPr/>
            </a:pPr>
            <a:fld id="{10026FC8-3692-4F3B-8DFF-78C956A70297}" type="slidenum">
              <a:rPr lang="ru-RU" sz="1600" b="1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8281" name="Object 8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721270"/>
              </p:ext>
            </p:extLst>
          </p:nvPr>
        </p:nvGraphicFramePr>
        <p:xfrm>
          <a:off x="211138" y="923925"/>
          <a:ext cx="8932862" cy="573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9" name="Worksheet" r:id="rId4" imgW="9515475" imgH="6115050" progId="Excel.Sheet.8">
                  <p:embed/>
                </p:oleObj>
              </mc:Choice>
              <mc:Fallback>
                <p:oleObj name="Worksheet" r:id="rId4" imgW="9515475" imgH="611505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923925"/>
                        <a:ext cx="8932862" cy="573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093296"/>
            <a:ext cx="15478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61016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90293" y="6349264"/>
            <a:ext cx="2133600" cy="476250"/>
          </a:xfrm>
        </p:spPr>
        <p:txBody>
          <a:bodyPr/>
          <a:lstStyle/>
          <a:p>
            <a:pPr>
              <a:defRPr/>
            </a:pPr>
            <a:fld id="{681E0D79-B89B-471C-B3C3-DBB96AA424AB}" type="slidenum">
              <a:rPr lang="ru-RU" sz="1600" b="1" smtClean="0">
                <a:latin typeface="Calibri" panose="020F0502020204030204" pitchFamily="34" charset="0"/>
              </a:rPr>
              <a:pPr>
                <a:defRPr/>
              </a:pPr>
              <a:t>9</a:t>
            </a:fld>
            <a:endParaRPr lang="ru-RU" sz="1600" b="1" dirty="0">
              <a:latin typeface="Calibri" panose="020F0502020204030204" pitchFamily="34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89"/>
            <a:ext cx="9144000" cy="607711"/>
          </a:xfrm>
          <a:noFill/>
        </p:spPr>
        <p:txBody>
          <a:bodyPr/>
          <a:lstStyle/>
          <a:p>
            <a:pPr eaLnBrk="1" hangingPunct="1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Показатели энергоемкости ВВП 2012 года в мире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(в ценах 2005 года по ППС)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по данным МЭА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(Key World Energy Statistics 2014)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902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623458"/>
              </p:ext>
            </p:extLst>
          </p:nvPr>
        </p:nvGraphicFramePr>
        <p:xfrm>
          <a:off x="-392113" y="904874"/>
          <a:ext cx="10037763" cy="5595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" name="Worksheet" r:id="rId4" imgW="7762943" imgH="3543300" progId="Excel.Sheet.8">
                  <p:embed followColorScheme="full"/>
                </p:oleObj>
              </mc:Choice>
              <mc:Fallback>
                <p:oleObj name="Worksheet" r:id="rId4" imgW="7762943" imgH="3543300" progId="Excel.Shee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92113" y="904874"/>
                        <a:ext cx="10037763" cy="5595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8739188" y="58738"/>
            <a:ext cx="2603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1" hangingPunct="1">
              <a:lnSpc>
                <a:spcPct val="130000"/>
              </a:lnSpc>
              <a:spcBef>
                <a:spcPct val="0"/>
              </a:spcBef>
            </a:pPr>
            <a:endParaRPr lang="ru-RU" sz="1400" b="1" dirty="0">
              <a:solidFill>
                <a:srgbClr val="000000"/>
              </a:solidFill>
              <a:latin typeface="Arial Cyr" charset="-52"/>
            </a:endParaRPr>
          </a:p>
        </p:txBody>
      </p:sp>
      <p:pic>
        <p:nvPicPr>
          <p:cNvPr id="6" name="Picture 1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093296"/>
            <a:ext cx="15478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2140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1983</TotalTime>
  <Words>777</Words>
  <Application>Microsoft Office PowerPoint</Application>
  <PresentationFormat>Экран (4:3)</PresentationFormat>
  <Paragraphs>168</Paragraphs>
  <Slides>22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6_Тема Office</vt:lpstr>
      <vt:lpstr>Worksheet</vt:lpstr>
      <vt:lpstr>Лист</vt:lpstr>
      <vt:lpstr>Диаграмма</vt:lpstr>
      <vt:lpstr>Презентация PowerPoint</vt:lpstr>
      <vt:lpstr>Нормативные правовые акты в сфере повышения энергоэффективности и использования ВИЭ</vt:lpstr>
      <vt:lpstr>Основные нормативные правовые акты в сфере использования возобновляемых источников энергии </vt:lpstr>
      <vt:lpstr>Основные нормативные правовые акты в сфере использования возобновляемых источников энергии </vt:lpstr>
      <vt:lpstr>Презентация PowerPoint</vt:lpstr>
      <vt:lpstr>Управление энергосбережением</vt:lpstr>
      <vt:lpstr>Департамент по энергоэффективности Государственного комитета по стандартизации Республики Беларусь</vt:lpstr>
      <vt:lpstr>Изменение ВВП, валового потребления ТЭР  и энергоемкости ВВП  к уровню 1997 г. (%)</vt:lpstr>
      <vt:lpstr>Показатели энергоемкости ВВП 2012 года в мире  (в ценах 2005 года по ППС)  по данным МЭА (Key World Energy Statistics 2014)</vt:lpstr>
      <vt:lpstr>Презентация PowerPoint</vt:lpstr>
      <vt:lpstr>Приоритетные направления экономии ТЭР</vt:lpstr>
      <vt:lpstr>Презентация PowerPoint</vt:lpstr>
      <vt:lpstr>Динамика изменения доли МВТ в КПТ республики в 2005-2015 гг.</vt:lpstr>
      <vt:lpstr>Доля возобновляемых источников энергии в странах Европейского союза и Республике Беларусь  в 2012 году</vt:lpstr>
      <vt:lpstr>Презентация PowerPoint</vt:lpstr>
      <vt:lpstr>Объемы финансирования программ энергосбережения в 2008 – 2013 годах</vt:lpstr>
      <vt:lpstr>Презентация PowerPoint</vt:lpstr>
      <vt:lpstr>Механизмы господдержки энергосбережения   </vt:lpstr>
      <vt:lpstr>Сотрудничество со Всемирным банком</vt:lpstr>
      <vt:lpstr>Сотрудничество с Европейским Союзом и Программой развития ООН, Глобальным экологическим фондом</vt:lpstr>
      <vt:lpstr>Сотрудничество с энергетическими агентствами других стран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Семашко</dc:creator>
  <cp:lastModifiedBy>Шенец</cp:lastModifiedBy>
  <cp:revision>139</cp:revision>
  <cp:lastPrinted>2014-05-22T15:52:41Z</cp:lastPrinted>
  <dcterms:created xsi:type="dcterms:W3CDTF">2014-05-14T16:39:11Z</dcterms:created>
  <dcterms:modified xsi:type="dcterms:W3CDTF">2014-11-13T07:15:42Z</dcterms:modified>
</cp:coreProperties>
</file>