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handoutMasterIdLst>
    <p:handoutMasterId r:id="rId22"/>
  </p:handoutMasterIdLst>
  <p:sldIdLst>
    <p:sldId id="275" r:id="rId2"/>
    <p:sldId id="277" r:id="rId3"/>
    <p:sldId id="266" r:id="rId4"/>
    <p:sldId id="267" r:id="rId5"/>
    <p:sldId id="268" r:id="rId6"/>
    <p:sldId id="282" r:id="rId7"/>
    <p:sldId id="279" r:id="rId8"/>
    <p:sldId id="273" r:id="rId9"/>
    <p:sldId id="274" r:id="rId10"/>
    <p:sldId id="281" r:id="rId11"/>
    <p:sldId id="292" r:id="rId12"/>
    <p:sldId id="293" r:id="rId13"/>
    <p:sldId id="295" r:id="rId14"/>
    <p:sldId id="296" r:id="rId15"/>
    <p:sldId id="297" r:id="rId16"/>
    <p:sldId id="280" r:id="rId17"/>
    <p:sldId id="284" r:id="rId18"/>
    <p:sldId id="289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ject EEschools" initials="pE" lastIdx="10" clrIdx="0">
    <p:extLst>
      <p:ext uri="{19B8F6BF-5375-455C-9EA6-DF929625EA0E}">
        <p15:presenceInfo xmlns="" xmlns:p15="http://schemas.microsoft.com/office/powerpoint/2012/main" userId="51cbb7222d6980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947F-672A-46A7-A330-3F0209D0D44E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541BE-666C-4630-B753-D423136CE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6870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F7418-0935-4362-80B3-C45302961F53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EB5DF-30C2-4DB6-A59F-5A0852158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9005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EB5DF-30C2-4DB6-A59F-5A0852158EC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51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96A-338A-4C05-8537-7C3020CF630C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9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350-8AC8-4D0A-B617-9C36CA433F10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095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7B9D-9CD0-49E1-9ED8-BB08649495D6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0803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AA2F-FB81-4337-95A8-2690B98A34A2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727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571B-190B-439E-9AAD-3D5C49DB4D87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3303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472F-6890-4A4C-B445-C79607E8A23E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92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2078-D044-46BF-8F6F-D2BA35F6D7F1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370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9D76-4865-4FEA-8AEE-A2BAD21E30A6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50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970B-CC94-4F8E-B53F-A46DA4280F3B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9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D42-30C7-4CB5-918D-06CC6DCEA031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741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0D-65EC-4375-9733-79AFE8F75334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785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535-BEDD-429A-B4E0-E13F224050BD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1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AC9-A631-4149-8662-324D44FD29F7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7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B708-5814-4552-BAB2-3257E9CE44B9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8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4DD2-9601-452E-AD72-6CB2F5F75B73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278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76D-4D2F-4516-931F-7ADB44534BF4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65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06A7-ED4E-4A93-B171-A84BF6F54E43}" type="datetime1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24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94250"/>
            <a:ext cx="5791200" cy="59862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Проект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</a:rPr>
              <a:t>Энергоэффективность</a:t>
            </a:r>
            <a:r>
              <a:rPr lang="ru-RU" sz="1800" b="1" dirty="0" smtClean="0">
                <a:solidFill>
                  <a:schemeClr val="tx1"/>
                </a:solidFill>
              </a:rPr>
              <a:t> в школах»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048000"/>
            <a:ext cx="6400800" cy="28193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Ориентация учреждений образования на работу с местным сообществом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Сталыго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В.М.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745"/>
            <a:ext cx="1897510" cy="112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155" y="151607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94039"/>
            <a:ext cx="2698399" cy="738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132018" cy="2373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9271" y="6019800"/>
            <a:ext cx="1743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14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</a:rPr>
              <a:t>ноября, 2014 г.</a:t>
            </a:r>
          </a:p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г. Минск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Сферы поддержки инициатив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81200"/>
            <a:ext cx="6347714" cy="38807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err="1">
                <a:solidFill>
                  <a:srgbClr val="002060"/>
                </a:solidFill>
              </a:rPr>
              <a:t>Образование</a:t>
            </a:r>
            <a:r>
              <a:rPr lang="ru-RU" sz="3200" b="1" dirty="0">
                <a:solidFill>
                  <a:srgbClr val="002060"/>
                </a:solidFill>
              </a:rPr>
              <a:t> – 44,6%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Потребительские сообщества – </a:t>
            </a:r>
            <a:r>
              <a:rPr lang="en-US" sz="2000" b="1" dirty="0">
                <a:solidFill>
                  <a:schemeClr val="tx1"/>
                </a:solidFill>
              </a:rPr>
              <a:t>19,6%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Здоровье – </a:t>
            </a:r>
            <a:r>
              <a:rPr lang="en-US" sz="2000" b="1" dirty="0">
                <a:solidFill>
                  <a:schemeClr val="tx1"/>
                </a:solidFill>
              </a:rPr>
              <a:t>9,5%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Муниципальные услуги – </a:t>
            </a:r>
            <a:r>
              <a:rPr lang="ru-RU" sz="2000" b="1" dirty="0">
                <a:solidFill>
                  <a:schemeClr val="tx1"/>
                </a:solidFill>
              </a:rPr>
              <a:t>8,7%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Культура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b="1" dirty="0">
                <a:solidFill>
                  <a:schemeClr val="tx1"/>
                </a:solidFill>
              </a:rPr>
              <a:t>6,4%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Трудоустройство – </a:t>
            </a:r>
            <a:r>
              <a:rPr lang="ru-RU" sz="2000" b="1" dirty="0">
                <a:solidFill>
                  <a:schemeClr val="tx1"/>
                </a:solidFill>
              </a:rPr>
              <a:t>4,2%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Предотвращение чрезвычайных ситуаций – </a:t>
            </a:r>
            <a:r>
              <a:rPr lang="ru-RU" sz="2000" b="1" dirty="0">
                <a:solidFill>
                  <a:schemeClr val="tx1"/>
                </a:solidFill>
              </a:rPr>
              <a:t>4%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Спорт и туризм – </a:t>
            </a:r>
            <a:r>
              <a:rPr lang="ru-RU" sz="2000" b="1" dirty="0">
                <a:solidFill>
                  <a:schemeClr val="tx1"/>
                </a:solidFill>
              </a:rPr>
              <a:t>3,1%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600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7891"/>
            <a:ext cx="7391400" cy="19304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Проектная инициатива Учреждения образования «Гимназия </a:t>
            </a:r>
            <a:r>
              <a:rPr lang="ru-RU" sz="2400" b="1" dirty="0" err="1">
                <a:solidFill>
                  <a:srgbClr val="00B050"/>
                </a:solidFill>
              </a:rPr>
              <a:t>г.Хойники</a:t>
            </a:r>
            <a:r>
              <a:rPr lang="ru-RU" sz="2400" b="1" dirty="0" smtClean="0">
                <a:solidFill>
                  <a:srgbClr val="00B050"/>
                </a:solidFill>
              </a:rPr>
              <a:t>»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 smtClean="0">
                <a:solidFill>
                  <a:srgbClr val="00B050"/>
                </a:solidFill>
              </a:rPr>
              <a:t>«</a:t>
            </a:r>
            <a:r>
              <a:rPr lang="ru-RU" sz="2400" b="1" i="1" dirty="0">
                <a:solidFill>
                  <a:srgbClr val="00B050"/>
                </a:solidFill>
              </a:rPr>
              <a:t>Энергосбережение в школе: долгосрочный вклад в будущее» </a:t>
            </a:r>
            <a:r>
              <a:rPr lang="en-US" sz="2400" dirty="0" smtClean="0">
                <a:solidFill>
                  <a:srgbClr val="00B050"/>
                </a:solidFill>
              </a:rPr>
              <a:t/>
            </a:r>
            <a:br>
              <a:rPr lang="en-US" sz="2400" dirty="0" smtClean="0">
                <a:solidFill>
                  <a:srgbClr val="00B050"/>
                </a:solidFill>
              </a:rPr>
            </a:b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5403" y="6078716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2766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Целью инициативы было уменьшение потерь энергоресурсов в Гимназии города Хойники посредством реализации собственной программы по энергосбережению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70847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8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В</a:t>
            </a:r>
            <a:r>
              <a:rPr lang="ru-RU" dirty="0" smtClean="0">
                <a:solidFill>
                  <a:srgbClr val="00B050"/>
                </a:solidFill>
              </a:rPr>
              <a:t>недрена </a:t>
            </a:r>
            <a:r>
              <a:rPr lang="ru-RU" dirty="0">
                <a:solidFill>
                  <a:srgbClr val="00B050"/>
                </a:solidFill>
              </a:rPr>
              <a:t>своя программа энергосбережения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133600"/>
            <a:ext cx="6347714" cy="40601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Это </a:t>
            </a:r>
            <a:r>
              <a:rPr lang="ru-RU" sz="2000" dirty="0">
                <a:solidFill>
                  <a:schemeClr val="tx1"/>
                </a:solidFill>
              </a:rPr>
              <a:t>позволило снизить потребление энергоресурсов (вода, электроэнергия, тепло) в августе </a:t>
            </a:r>
            <a:r>
              <a:rPr lang="ru-RU" sz="2000" dirty="0" smtClean="0">
                <a:solidFill>
                  <a:schemeClr val="tx1"/>
                </a:solidFill>
              </a:rPr>
              <a:t>– ноябре </a:t>
            </a:r>
            <a:r>
              <a:rPr lang="ru-RU" sz="2000" dirty="0">
                <a:solidFill>
                  <a:schemeClr val="tx1"/>
                </a:solidFill>
              </a:rPr>
              <a:t>2010 года на 15% по отношению к 2009 </a:t>
            </a:r>
            <a:r>
              <a:rPr lang="ru-RU" sz="2000" dirty="0" smtClean="0">
                <a:solidFill>
                  <a:schemeClr val="tx1"/>
                </a:solidFill>
              </a:rPr>
              <a:t>году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>
                <a:solidFill>
                  <a:schemeClr val="tx1"/>
                </a:solidFill>
              </a:rPr>
              <a:t>каждом радиаторе у</a:t>
            </a:r>
            <a:r>
              <a:rPr lang="ru-RU" sz="2000" dirty="0" smtClean="0">
                <a:solidFill>
                  <a:schemeClr val="tx1"/>
                </a:solidFill>
              </a:rPr>
              <a:t>становлены краны.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Сравнительный </a:t>
            </a:r>
            <a:r>
              <a:rPr lang="ru-RU" sz="2000" dirty="0">
                <a:solidFill>
                  <a:schemeClr val="tx1"/>
                </a:solidFill>
              </a:rPr>
              <a:t>анализ измерений температуры воздуха в классах с установленными энергосберегающими радиаторами отопления и помещений со старыми радиаторами показал разницу показаний около </a:t>
            </a:r>
            <a:r>
              <a:rPr lang="ru-RU" sz="2000" dirty="0" smtClean="0">
                <a:solidFill>
                  <a:schemeClr val="tx1"/>
                </a:solidFill>
              </a:rPr>
              <a:t>7-8 </a:t>
            </a:r>
            <a:r>
              <a:rPr lang="ru-RU" sz="2000" baseline="30000" dirty="0" smtClean="0">
                <a:solidFill>
                  <a:schemeClr val="tx1"/>
                </a:solidFill>
                <a:latin typeface="+mj-lt"/>
              </a:rPr>
              <a:t>◦</a:t>
            </a:r>
            <a:r>
              <a:rPr lang="ru-RU" sz="2000" dirty="0" smtClean="0">
                <a:solidFill>
                  <a:schemeClr val="tx1"/>
                </a:solidFill>
              </a:rPr>
              <a:t>С </a:t>
            </a:r>
            <a:r>
              <a:rPr lang="ru-RU" sz="2000" dirty="0">
                <a:solidFill>
                  <a:schemeClr val="tx1"/>
                </a:solidFill>
              </a:rPr>
              <a:t>в пользу первых.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5809" y="6078716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70847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5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195147"/>
            <a:ext cx="6347713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Мероприятия инициативы за 4 месяца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15947"/>
            <a:ext cx="6781800" cy="4343400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>
                <a:solidFill>
                  <a:schemeClr val="tx1"/>
                </a:solidFill>
              </a:rPr>
              <a:t>общее родительское собрание, при участии педагогического коллектива </a:t>
            </a:r>
            <a:r>
              <a:rPr lang="ru-RU" sz="2100" dirty="0" smtClean="0">
                <a:solidFill>
                  <a:schemeClr val="tx1"/>
                </a:solidFill>
              </a:rPr>
              <a:t>и шефов</a:t>
            </a:r>
            <a:r>
              <a:rPr lang="ru-RU" sz="2100" dirty="0">
                <a:solidFill>
                  <a:schemeClr val="tx1"/>
                </a:solidFill>
              </a:rPr>
              <a:t>; 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акция </a:t>
            </a:r>
            <a:r>
              <a:rPr lang="ru-RU" sz="2100" dirty="0">
                <a:solidFill>
                  <a:schemeClr val="tx1"/>
                </a:solidFill>
              </a:rPr>
              <a:t>«Энергосбережение в моем доме»;</a:t>
            </a:r>
          </a:p>
          <a:p>
            <a:r>
              <a:rPr lang="ru-RU" sz="2100" dirty="0">
                <a:solidFill>
                  <a:schemeClr val="tx1"/>
                </a:solidFill>
              </a:rPr>
              <a:t>единый классный час по проблеме энергосбережения; </a:t>
            </a:r>
          </a:p>
          <a:p>
            <a:r>
              <a:rPr lang="ru-RU" sz="2100" dirty="0">
                <a:solidFill>
                  <a:schemeClr val="tx1"/>
                </a:solidFill>
              </a:rPr>
              <a:t>общий </a:t>
            </a:r>
            <a:r>
              <a:rPr lang="ru-RU" sz="2100" dirty="0" smtClean="0">
                <a:solidFill>
                  <a:schemeClr val="tx1"/>
                </a:solidFill>
              </a:rPr>
              <a:t>сбор </a:t>
            </a:r>
            <a:r>
              <a:rPr lang="ru-RU" sz="2100" dirty="0">
                <a:solidFill>
                  <a:schemeClr val="tx1"/>
                </a:solidFill>
              </a:rPr>
              <a:t>на тему «Энергосбережение. Каналы утечки энергоресурсов и их ликвидация»; </a:t>
            </a:r>
          </a:p>
          <a:p>
            <a:r>
              <a:rPr lang="ru-RU" sz="2100" dirty="0">
                <a:solidFill>
                  <a:schemeClr val="tx1"/>
                </a:solidFill>
              </a:rPr>
              <a:t>конференция учебно-исследовательских работ учащихся по энергосбережению; </a:t>
            </a:r>
          </a:p>
          <a:p>
            <a:r>
              <a:rPr lang="ru-RU" sz="2100" dirty="0">
                <a:solidFill>
                  <a:schemeClr val="tx1"/>
                </a:solidFill>
              </a:rPr>
              <a:t>составление графиков домашних выплат за энергоресурсы «Давайте посчитаем»; </a:t>
            </a:r>
          </a:p>
          <a:p>
            <a:r>
              <a:rPr lang="ru-RU" sz="2100" dirty="0">
                <a:solidFill>
                  <a:schemeClr val="tx1"/>
                </a:solidFill>
              </a:rPr>
              <a:t>акция </a:t>
            </a:r>
            <a:r>
              <a:rPr lang="ru-RU" sz="2100" dirty="0" smtClean="0">
                <a:solidFill>
                  <a:schemeClr val="tx1"/>
                </a:solidFill>
              </a:rPr>
              <a:t>«</a:t>
            </a:r>
            <a:r>
              <a:rPr lang="ru-RU" sz="2100" dirty="0">
                <a:solidFill>
                  <a:schemeClr val="tx1"/>
                </a:solidFill>
              </a:rPr>
              <a:t>5 минут без света», в которую были вовлечены жители микрорайона «Юбилейный» и семьи учащихся; </a:t>
            </a:r>
          </a:p>
          <a:p>
            <a:r>
              <a:rPr lang="ru-RU" sz="2100" dirty="0">
                <a:solidFill>
                  <a:schemeClr val="tx1"/>
                </a:solidFill>
              </a:rPr>
              <a:t>идеи сбережения энергии  распространялись среди населения через листовки и плакаты, расклеенные в микрорайонах «Юбилейный» и «Старый город»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70847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0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6347714" cy="3733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Всего в реализации проектной инициативы было задействовано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693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член сообщества из них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534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родители и дети,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работника подшефных организаций, а также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работников коллектива гимназии.</a:t>
            </a:r>
          </a:p>
          <a:p>
            <a:pPr algn="ctr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70847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4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B050"/>
                </a:solidFill>
              </a:rPr>
              <a:t>В рамках инициативы было проведено анкетирование </a:t>
            </a:r>
            <a:r>
              <a:rPr lang="ru-RU" sz="2700" b="1" dirty="0">
                <a:solidFill>
                  <a:srgbClr val="00B050"/>
                </a:solidFill>
              </a:rPr>
              <a:t>90</a:t>
            </a:r>
            <a:r>
              <a:rPr lang="ru-RU" sz="2700" dirty="0">
                <a:solidFill>
                  <a:srgbClr val="00B050"/>
                </a:solidFill>
              </a:rPr>
              <a:t> домохозяйств в целевом сообществе</a:t>
            </a:r>
            <a:r>
              <a:rPr lang="ru-RU" sz="2700" dirty="0" smtClean="0">
                <a:solidFill>
                  <a:srgbClr val="00B05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73,3%</a:t>
            </a:r>
            <a:r>
              <a:rPr lang="ru-RU" dirty="0">
                <a:solidFill>
                  <a:schemeClr val="tx1"/>
                </a:solidFill>
              </a:rPr>
              <a:t> респондентов отметили значительное улучшение качества жизни в результате реализации проектной </a:t>
            </a:r>
            <a:r>
              <a:rPr lang="ru-RU" dirty="0" smtClean="0">
                <a:solidFill>
                  <a:schemeClr val="tx1"/>
                </a:solidFill>
              </a:rPr>
              <a:t>инициативы</a:t>
            </a:r>
          </a:p>
          <a:p>
            <a:r>
              <a:rPr lang="ru-RU" b="1" dirty="0">
                <a:solidFill>
                  <a:schemeClr val="tx1"/>
                </a:solidFill>
              </a:rPr>
              <a:t>48,8%</a:t>
            </a:r>
            <a:r>
              <a:rPr lang="ru-RU" dirty="0">
                <a:solidFill>
                  <a:schemeClr val="tx1"/>
                </a:solidFill>
              </a:rPr>
              <a:t> отметили значительное повышение активности местного населения в процессе совместной реализации </a:t>
            </a:r>
            <a:r>
              <a:rPr lang="ru-RU" dirty="0" smtClean="0">
                <a:solidFill>
                  <a:schemeClr val="tx1"/>
                </a:solidFill>
              </a:rPr>
              <a:t>инициативы</a:t>
            </a:r>
          </a:p>
          <a:p>
            <a:r>
              <a:rPr lang="ru-RU" b="1" dirty="0">
                <a:solidFill>
                  <a:schemeClr val="tx1"/>
                </a:solidFill>
              </a:rPr>
              <a:t>40%</a:t>
            </a:r>
            <a:r>
              <a:rPr lang="ru-RU" dirty="0">
                <a:solidFill>
                  <a:schemeClr val="tx1"/>
                </a:solidFill>
              </a:rPr>
              <a:t> отметили значительное улучшение уровня взаимодействия местного населения с местными органами власти и другими государственными организациями в ходе проекта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078716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70847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9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7620000" cy="3856102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с местным сообществом в рамках проекта «</a:t>
            </a:r>
            <a:r>
              <a:rPr lang="ru-RU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Энергоэффективность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школах»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0847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15403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3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Проведение общественных встреч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600200"/>
            <a:ext cx="6705601" cy="4441163"/>
          </a:xfrm>
        </p:spPr>
        <p:txBody>
          <a:bodyPr>
            <a:normAutofit/>
          </a:bodyPr>
          <a:lstStyle/>
          <a:p>
            <a:pPr lvl="0"/>
            <a:r>
              <a:rPr lang="ru-RU" sz="1900" dirty="0">
                <a:solidFill>
                  <a:schemeClr val="tx1"/>
                </a:solidFill>
              </a:rPr>
              <a:t>В местных исполнительных и распорядительных органах будет организована серия встреч с участием </a:t>
            </a:r>
            <a:r>
              <a:rPr lang="ru-RU" sz="1900" dirty="0" smtClean="0">
                <a:solidFill>
                  <a:schemeClr val="tx1"/>
                </a:solidFill>
              </a:rPr>
              <a:t>граждан. </a:t>
            </a:r>
            <a:endParaRPr lang="ru-RU" sz="1900" dirty="0">
              <a:solidFill>
                <a:schemeClr val="tx1"/>
              </a:solidFill>
            </a:endParaRPr>
          </a:p>
          <a:p>
            <a:pPr lvl="0"/>
            <a:r>
              <a:rPr lang="ru-RU" sz="1900" dirty="0">
                <a:solidFill>
                  <a:schemeClr val="tx1"/>
                </a:solidFill>
              </a:rPr>
              <a:t>Это будет стимулировать более широкое и информированное участие граждан и способствовать позитивным изменениям через активную вовлеченность и сопричастность местных жителей в ходе реализации мер по энергоэффективности. </a:t>
            </a:r>
          </a:p>
          <a:p>
            <a:r>
              <a:rPr lang="ru-RU" sz="1900" dirty="0">
                <a:solidFill>
                  <a:schemeClr val="tx1"/>
                </a:solidFill>
              </a:rPr>
              <a:t>В каждом целевом районе будет проведено по меньшей мере по 3 общественных встречи. </a:t>
            </a:r>
          </a:p>
          <a:p>
            <a:r>
              <a:rPr lang="ru-RU" sz="1900" dirty="0">
                <a:solidFill>
                  <a:schemeClr val="tx1"/>
                </a:solidFill>
              </a:rPr>
              <a:t>Планируется создание общественно-консультативных советов в 3 районах проекта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0" y="6423953"/>
            <a:ext cx="1589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www.energybel.by</a:t>
            </a:r>
            <a:endParaRPr lang="ru-RU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010401" cy="17018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Разработка и внедрение системы общественного мониторинга и </a:t>
            </a:r>
            <a:r>
              <a:rPr lang="ru-RU" b="1" dirty="0" smtClean="0">
                <a:solidFill>
                  <a:srgbClr val="00B050"/>
                </a:solidFill>
              </a:rPr>
              <a:t>оценки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355441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Получение информации и обратной связи от населения.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 ходе реализации проекта будет обеспечена «обратная связь» от участников проекта, а также обеспечен общественный мониторинг и оценка инициатив по ЭОО.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Проект будет стимулировать предпосылки для коллегиального (совместного) планирования дальнейших действий в направлении повышения </a:t>
            </a:r>
            <a:r>
              <a:rPr lang="ru-RU" sz="2000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0" y="6423953"/>
            <a:ext cx="1589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www.energybel.by</a:t>
            </a:r>
            <a:endParaRPr lang="ru-RU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76800"/>
            <a:ext cx="5791200" cy="47488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Проект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>
                <a:solidFill>
                  <a:schemeClr val="tx1"/>
                </a:solidFill>
              </a:rPr>
              <a:t>Разработка интегрированного подхода к расширению программы по энергосбережению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Адрес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Республика </a:t>
            </a:r>
            <a:r>
              <a:rPr lang="ru-RU" sz="1400" b="1" dirty="0">
                <a:solidFill>
                  <a:schemeClr val="tx1"/>
                </a:solidFill>
              </a:rPr>
              <a:t>Беларусь, г. Минск, ул.Ф.Скорины,21, офис </a:t>
            </a:r>
            <a:r>
              <a:rPr lang="ru-RU" sz="1400" b="1" dirty="0" smtClean="0">
                <a:solidFill>
                  <a:schemeClr val="tx1"/>
                </a:solidFill>
              </a:rPr>
              <a:t>502-б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тел. +375 17 3969340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www.energybel.by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745"/>
            <a:ext cx="1676400" cy="99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436999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24" y="404332"/>
            <a:ext cx="3273552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85110"/>
            <a:ext cx="4495800" cy="1139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7063"/>
            <a:ext cx="1478283" cy="30998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0845" y="6096000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006025"/>
            <a:ext cx="557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0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6781800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подходе территориально-ориентированного развития (ТОР)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4" y="5900654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0" y="6423953"/>
            <a:ext cx="1589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www.energybel.by</a:t>
            </a:r>
            <a:endParaRPr lang="ru-RU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118240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4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109713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Основные характеристики ТОР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1"/>
            <a:ext cx="7467601" cy="3740064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конкретные географические регионы страны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не вся страна в целом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интегрированный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ru-RU" sz="2400" dirty="0" err="1">
                <a:solidFill>
                  <a:schemeClr val="tx1"/>
                </a:solidFill>
              </a:rPr>
              <a:t>межсекторальный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2060"/>
                </a:solidFill>
              </a:rPr>
              <a:t>включающий сообщество и всех заинтересованных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lvl="2" indent="-342900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2060"/>
                </a:solidFill>
              </a:rPr>
              <a:t>участие снизу вверх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lvl="2" indent="-342900"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гибкий 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отвечающий на изменения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4" y="5900654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1400" y="6423953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www.energybel.by</a:t>
            </a:r>
            <a:endParaRPr lang="ru-RU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5956" y="6118240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0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381001"/>
            <a:ext cx="6705601" cy="52578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Arial Unicode MS" pitchFamily="34" charset="-128"/>
              </a:rPr>
              <a:t>Понятие </a:t>
            </a:r>
            <a:r>
              <a:rPr lang="ru-RU" sz="2000" b="1" dirty="0">
                <a:solidFill>
                  <a:schemeClr val="tx1"/>
                </a:solidFill>
                <a:latin typeface="Arial Unicode MS" pitchFamily="34" charset="-128"/>
              </a:rPr>
              <a:t>«Территориально ориентированное развитие»</a:t>
            </a:r>
            <a:r>
              <a:rPr lang="ru-RU" sz="2000" dirty="0">
                <a:solidFill>
                  <a:schemeClr val="tx1"/>
                </a:solidFill>
                <a:latin typeface="Arial Unicode MS" pitchFamily="34" charset="-128"/>
              </a:rPr>
              <a:t> возникло в 80-90 гг. прошлого века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как квинтэссенция </a:t>
            </a:r>
            <a:r>
              <a:rPr lang="ru-RU" sz="2000" dirty="0">
                <a:solidFill>
                  <a:schemeClr val="tx1"/>
                </a:solidFill>
                <a:latin typeface="Arial Unicode MS" pitchFamily="34" charset="-128"/>
              </a:rPr>
              <a:t> опыта применения следующих подход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о</a:t>
            </a:r>
            <a:r>
              <a:rPr lang="ru-RU" sz="2000" dirty="0">
                <a:solidFill>
                  <a:schemeClr val="tx1"/>
                </a:solidFill>
                <a:latin typeface="Arial Unicode MS" pitchFamily="34" charset="-128"/>
              </a:rPr>
              <a:t>в к региональному </a:t>
            </a:r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</a:rPr>
              <a:t>развитию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</a:rPr>
              <a:t>: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itchFamily="34" charset="0"/>
              </a:rPr>
            </a:br>
            <a:endParaRPr lang="ru-RU" dirty="0">
              <a:solidFill>
                <a:schemeClr val="tx1"/>
              </a:solidFill>
            </a:endParaRPr>
          </a:p>
          <a:p>
            <a:pPr marL="342900" lvl="2" indent="-342900"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Комплексное развитие сельских территорий 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2" indent="-342900"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Развитие сообществ 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2" indent="-342900"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Региональное планирование 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2" indent="-342900"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Децентрализация и местное самоуправление 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2" indent="-342900"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Решение чрезвычайных и постконфликтных ситуаций</a:t>
            </a:r>
            <a:endParaRPr lang="en-US" sz="24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91400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www.energybel.by</a:t>
            </a:r>
            <a:endParaRPr lang="ru-RU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4185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1" cy="1625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Региональные особенности, которые относят территории к объектам ТОР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33600"/>
            <a:ext cx="6781801" cy="3880773"/>
          </a:xfrm>
        </p:spPr>
        <p:txBody>
          <a:bodyPr>
            <a:normAutofit fontScale="92500" lnSpcReduction="10000"/>
          </a:bodyPr>
          <a:lstStyle/>
          <a:p>
            <a:pPr marL="342900" lvl="2" indent="-342900">
              <a:defRPr/>
            </a:pPr>
            <a:r>
              <a:rPr lang="ru-RU" sz="2200" dirty="0">
                <a:solidFill>
                  <a:schemeClr val="tx1"/>
                </a:solidFill>
              </a:rPr>
              <a:t>Географическая изоляция</a:t>
            </a:r>
            <a:endParaRPr lang="en-US" sz="2200" dirty="0">
              <a:solidFill>
                <a:schemeClr val="tx1"/>
              </a:solidFill>
            </a:endParaRPr>
          </a:p>
          <a:p>
            <a:pPr marL="342900" lvl="2" indent="-342900">
              <a:defRPr/>
            </a:pPr>
            <a:r>
              <a:rPr lang="ru-RU" sz="2200" dirty="0">
                <a:solidFill>
                  <a:schemeClr val="tx1"/>
                </a:solidFill>
              </a:rPr>
              <a:t>Климатические и природные факторы 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marL="342900" lvl="2" indent="-342900">
              <a:defRPr/>
            </a:pPr>
            <a:r>
              <a:rPr lang="ru-RU" sz="2200" dirty="0">
                <a:solidFill>
                  <a:schemeClr val="tx1"/>
                </a:solidFill>
              </a:rPr>
              <a:t>Природные и техногенные катастрофы</a:t>
            </a:r>
            <a:endParaRPr lang="en-US" sz="2200" dirty="0">
              <a:solidFill>
                <a:schemeClr val="tx1"/>
              </a:solidFill>
            </a:endParaRPr>
          </a:p>
          <a:p>
            <a:pPr marL="342900" lvl="2" indent="-342900">
              <a:defRPr/>
            </a:pPr>
            <a:r>
              <a:rPr lang="ru-RU" sz="2200" dirty="0">
                <a:solidFill>
                  <a:schemeClr val="tx1"/>
                </a:solidFill>
              </a:rPr>
              <a:t>Демография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ru-RU" sz="2200" dirty="0">
                <a:solidFill>
                  <a:schemeClr val="tx1"/>
                </a:solidFill>
              </a:rPr>
              <a:t>иммиграционные проблемы, низкая плотность населения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marL="342900" lvl="2" indent="-342900">
              <a:defRPr/>
            </a:pPr>
            <a:r>
              <a:rPr lang="ru-RU" sz="2200" dirty="0">
                <a:solidFill>
                  <a:schemeClr val="tx1"/>
                </a:solidFill>
              </a:rPr>
              <a:t>Экономические факторы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ru-RU" sz="2200" dirty="0">
                <a:solidFill>
                  <a:schemeClr val="tx1"/>
                </a:solidFill>
              </a:rPr>
              <a:t>реструктуризация промышленности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ru-RU" sz="2200" dirty="0">
                <a:solidFill>
                  <a:schemeClr val="tx1"/>
                </a:solidFill>
              </a:rPr>
              <a:t>распад сельского хозяйства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  <a:endParaRPr lang="ru-RU" sz="2200" dirty="0">
              <a:solidFill>
                <a:schemeClr val="tx1"/>
              </a:solidFill>
            </a:endParaRPr>
          </a:p>
          <a:p>
            <a:pPr marL="342900" lvl="2" indent="-342900">
              <a:defRPr/>
            </a:pPr>
            <a:r>
              <a:rPr lang="ru-RU" sz="2200" dirty="0">
                <a:solidFill>
                  <a:schemeClr val="tx1"/>
                </a:solidFill>
              </a:rPr>
              <a:t>Конфликты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ru-RU" sz="2200" dirty="0">
                <a:solidFill>
                  <a:schemeClr val="tx1"/>
                </a:solidFill>
              </a:rPr>
              <a:t>внешние и внутренние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marL="342900" lvl="2" indent="-342900">
              <a:defRPr/>
            </a:pPr>
            <a:r>
              <a:rPr lang="ru-RU" sz="2200" dirty="0">
                <a:solidFill>
                  <a:schemeClr val="tx1"/>
                </a:solidFill>
              </a:rPr>
              <a:t>Этнические, религиозные, культурные и языковые проблемы</a:t>
            </a:r>
            <a:endParaRPr lang="en-US" sz="2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1399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2486" y="6136610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68580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Типичные компоненты подхода ТОР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9709" y="1143000"/>
            <a:ext cx="7992291" cy="4876800"/>
          </a:xfrm>
        </p:spPr>
        <p:txBody>
          <a:bodyPr>
            <a:normAutofit lnSpcReduction="10000"/>
          </a:bodyPr>
          <a:lstStyle/>
          <a:p>
            <a:pPr marL="342900" lvl="2" indent="-342900">
              <a:defRPr/>
            </a:pPr>
            <a:r>
              <a:rPr lang="ru-RU" sz="2000" u="sng" dirty="0">
                <a:solidFill>
                  <a:schemeClr val="tx1"/>
                </a:solidFill>
              </a:rPr>
              <a:t>Общественное управление и участие широкой общественности в управлении </a:t>
            </a:r>
            <a:endParaRPr lang="en-GB" sz="2000" u="sng" dirty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Планирование, </a:t>
            </a:r>
            <a:r>
              <a:rPr lang="ru-RU" dirty="0" err="1" smtClean="0">
                <a:solidFill>
                  <a:schemeClr val="tx1"/>
                </a:solidFill>
              </a:rPr>
              <a:t>бюджетирование</a:t>
            </a:r>
            <a:r>
              <a:rPr lang="ru-RU" dirty="0" smtClean="0">
                <a:solidFill>
                  <a:schemeClr val="tx1"/>
                </a:solidFill>
              </a:rPr>
              <a:t> и государственные расходы (социальные инвестиции) 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Децентрализация и общественное самоуправление 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Механизмы диалога и участия общественности в управлении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pPr lvl="1"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Доступ к информации и правовое образование населения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2" indent="-342900">
              <a:defRPr/>
            </a:pPr>
            <a:r>
              <a:rPr lang="ru-RU" sz="2000" u="sng" dirty="0">
                <a:solidFill>
                  <a:schemeClr val="tx1"/>
                </a:solidFill>
              </a:rPr>
              <a:t>Усиление общественности</a:t>
            </a:r>
            <a:r>
              <a:rPr lang="en-GB" sz="2000" u="sng" dirty="0">
                <a:solidFill>
                  <a:schemeClr val="tx1"/>
                </a:solidFill>
              </a:rPr>
              <a:t> </a:t>
            </a:r>
          </a:p>
          <a:p>
            <a:pPr lvl="1">
              <a:buFontTx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Развитие общественности через социальную мобилизацию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pPr lvl="1"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Поддержка создания НГО и объединений общественности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2" indent="-342900">
              <a:defRPr/>
            </a:pPr>
            <a:r>
              <a:rPr lang="ru-RU" sz="2000" u="sng" dirty="0">
                <a:solidFill>
                  <a:schemeClr val="tx1"/>
                </a:solidFill>
              </a:rPr>
              <a:t>Развитие инфраструктуры и услуг</a:t>
            </a:r>
            <a:endParaRPr lang="en-GB" sz="2000" u="sng" dirty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Работа с местными организациями по выполнению контрактов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Программы мини-грантов, исполняемых местными организациями НГО и общественностью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43600"/>
            <a:ext cx="921766" cy="806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1399" y="6453752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2006" y="6088627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391400" cy="259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Опыт ТОР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Беларуси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2010 года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600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09979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5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730"/>
            <a:ext cx="7391400" cy="17272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Территориально ориентированное развитие регионов, пострадавших в результате аварии на Чернобыльской АЭС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kumimoji="1" lang="ru-RU" sz="2800" dirty="0">
                <a:solidFill>
                  <a:schemeClr val="tx1"/>
                </a:solidFill>
              </a:rPr>
              <a:t>2009 -2010 </a:t>
            </a:r>
            <a:r>
              <a:rPr kumimoji="1" lang="ru-RU" sz="2800" dirty="0" smtClean="0">
                <a:solidFill>
                  <a:schemeClr val="tx1"/>
                </a:solidFill>
              </a:rPr>
              <a:t>гг</a:t>
            </a:r>
            <a:r>
              <a:rPr kumimoji="1" lang="ru-RU" sz="2800" dirty="0">
                <a:solidFill>
                  <a:schemeClr val="tx1"/>
                </a:solidFill>
              </a:rPr>
              <a:t>. Бюджет</a:t>
            </a:r>
            <a:r>
              <a:rPr lang="ru-RU" sz="2900" dirty="0">
                <a:solidFill>
                  <a:schemeClr val="tx1"/>
                </a:solidFill>
              </a:rPr>
              <a:t> - </a:t>
            </a:r>
            <a:r>
              <a:rPr lang="ru-RU" sz="2800" dirty="0">
                <a:solidFill>
                  <a:schemeClr val="tx1"/>
                </a:solidFill>
              </a:rPr>
              <a:t> 1,5 млн евро</a:t>
            </a:r>
          </a:p>
          <a:p>
            <a:pPr marL="0" indent="0" algn="ctr">
              <a:buNone/>
              <a:defRPr/>
            </a:pPr>
            <a:endParaRPr lang="ru-RU" sz="2900" dirty="0"/>
          </a:p>
          <a:p>
            <a:pPr>
              <a:buNone/>
              <a:defRPr/>
            </a:pPr>
            <a:r>
              <a:rPr lang="ru-RU" sz="2800" b="1" dirty="0">
                <a:solidFill>
                  <a:schemeClr val="tx1"/>
                </a:solidFill>
              </a:rPr>
              <a:t>Цель -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активизаци</a:t>
            </a:r>
            <a:r>
              <a:rPr lang="ru-RU" sz="2800" dirty="0">
                <a:solidFill>
                  <a:schemeClr val="tx1"/>
                </a:solidFill>
              </a:rPr>
              <a:t>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местных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сообществ</a:t>
            </a:r>
            <a:r>
              <a:rPr lang="en-US" sz="2800" dirty="0">
                <a:solidFill>
                  <a:schemeClr val="tx1"/>
                </a:solidFill>
              </a:rPr>
              <a:t> в </a:t>
            </a:r>
            <a:r>
              <a:rPr lang="en-US" sz="2800" dirty="0" err="1">
                <a:solidFill>
                  <a:schemeClr val="tx1"/>
                </a:solidFill>
              </a:rPr>
              <a:t>регионах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пострадавших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от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катастрофы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на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Чернобыльской</a:t>
            </a:r>
            <a:r>
              <a:rPr lang="en-US" sz="2800" dirty="0">
                <a:solidFill>
                  <a:schemeClr val="tx1"/>
                </a:solidFill>
              </a:rPr>
              <a:t> АЭС</a:t>
            </a:r>
            <a:endParaRPr lang="ru-RU" sz="2800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Задача - </a:t>
            </a:r>
            <a:r>
              <a:rPr lang="ru-RU" sz="2800" dirty="0">
                <a:solidFill>
                  <a:schemeClr val="tx1"/>
                </a:solidFill>
              </a:rPr>
              <a:t>создание в целевых районах работающей модели взаимодействия граждан между собой, а также с местными органами управления и другими организациями государственного, частного и общественного секторов на территории проживания</a:t>
            </a:r>
            <a:endParaRPr lang="ru-RU" sz="2000" dirty="0">
              <a:solidFill>
                <a:schemeClr val="tx1"/>
              </a:solidFill>
            </a:endParaRPr>
          </a:p>
          <a:p>
            <a:pPr lvl="2" algn="ctr">
              <a:buNone/>
            </a:pPr>
            <a:endParaRPr kumimoji="1" lang="ru-RU" sz="2800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3800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2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Результаты проекта ТОР в Беларуси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355441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Районы Гомельской области - </a:t>
            </a:r>
            <a:r>
              <a:rPr lang="ru-RU" sz="2000" dirty="0" err="1">
                <a:solidFill>
                  <a:schemeClr val="tx1"/>
                </a:solidFill>
              </a:rPr>
              <a:t>Хойникский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Житковичский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Ветковский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Буда-Кошелевский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Сферы здравоохранения, энергосбережения, спорта и безопасности проживания на загрязненных территориях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</a:rPr>
              <a:t>1 </a:t>
            </a:r>
            <a:r>
              <a:rPr lang="ru-RU" sz="2000" b="1" dirty="0">
                <a:solidFill>
                  <a:schemeClr val="tx1"/>
                </a:solidFill>
              </a:rPr>
              <a:t>год -  61 инициатива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tx1"/>
                </a:solidFill>
              </a:rPr>
              <a:t>Вклад инициатив не менее 50% от бюджета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tx1"/>
                </a:solidFill>
              </a:rPr>
              <a:t>Вклад ЕС и ПРООН - </a:t>
            </a:r>
            <a:r>
              <a:rPr lang="en-US" sz="2000" b="1" dirty="0">
                <a:solidFill>
                  <a:schemeClr val="tx1"/>
                </a:solidFill>
              </a:rPr>
              <a:t>$1 007 808	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 err="1">
                <a:solidFill>
                  <a:schemeClr val="tx1"/>
                </a:solidFill>
              </a:rPr>
              <a:t>Софинансирование</a:t>
            </a:r>
            <a:r>
              <a:rPr lang="ru-RU" sz="2000" b="1" dirty="0">
                <a:solidFill>
                  <a:schemeClr val="tx1"/>
                </a:solidFill>
              </a:rPr>
              <a:t> - </a:t>
            </a:r>
            <a:r>
              <a:rPr lang="en-US" sz="2000" b="1" dirty="0">
                <a:solidFill>
                  <a:schemeClr val="tx1"/>
                </a:solidFill>
              </a:rPr>
              <a:t>$1 545 961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5201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403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8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1035</TotalTime>
  <Words>783</Words>
  <Application>Microsoft Office PowerPoint</Application>
  <PresentationFormat>Экран (4:3)</PresentationFormat>
  <Paragraphs>131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Facet</vt:lpstr>
      <vt:lpstr>Проект  «Энергоэффективность в школах» </vt:lpstr>
      <vt:lpstr>Слайд 2</vt:lpstr>
      <vt:lpstr>Основные характеристики ТОР</vt:lpstr>
      <vt:lpstr>Слайд 4</vt:lpstr>
      <vt:lpstr>Региональные особенности, которые относят территории к объектам ТОР</vt:lpstr>
      <vt:lpstr>Типичные компоненты подхода ТОР</vt:lpstr>
      <vt:lpstr>Опыт ТОР  в Беларуси  с 2010 года</vt:lpstr>
      <vt:lpstr>Территориально ориентированное развитие регионов, пострадавших в результате аварии на Чернобыльской АЭС</vt:lpstr>
      <vt:lpstr>Результаты проекта ТОР в Беларуси</vt:lpstr>
      <vt:lpstr>Сферы поддержки инициатив</vt:lpstr>
      <vt:lpstr>Проектная инициатива Учреждения образования «Гимназия г.Хойники»  «Энергосбережение в школе: долгосрочный вклад в будущее»  </vt:lpstr>
      <vt:lpstr>Внедрена своя программа энергосбережения</vt:lpstr>
      <vt:lpstr>Мероприятия инициативы за 4 месяца</vt:lpstr>
      <vt:lpstr>Слайд 14</vt:lpstr>
      <vt:lpstr>В рамках инициативы было проведено анкетирование 90 домохозяйств в целевом сообществе. </vt:lpstr>
      <vt:lpstr>Работа с местным сообществом в рамках проекта «Энергоэффективность в школах»</vt:lpstr>
      <vt:lpstr>Проведение общественных встреч</vt:lpstr>
      <vt:lpstr>Разработка и внедрение системы общественного мониторинга и оценки</vt:lpstr>
      <vt:lpstr>Проект  «Разработка интегрированного подхода к расширению программы по энергосбережению»  Адрес:  Республика Беларусь, г. Минск, ул.Ф.Скорины,21, офис 502-б  тел. +375 17 3969340  www.energybel.by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Контент-план Страница ПРООН в Facebook</dc:title>
  <dc:creator>Aliaksandr Vlaskin</dc:creator>
  <cp:lastModifiedBy>admin</cp:lastModifiedBy>
  <cp:revision>68</cp:revision>
  <dcterms:created xsi:type="dcterms:W3CDTF">2014-09-04T13:09:29Z</dcterms:created>
  <dcterms:modified xsi:type="dcterms:W3CDTF">2014-11-13T21:36:24Z</dcterms:modified>
</cp:coreProperties>
</file>