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8" r:id="rId3"/>
    <p:sldId id="288" r:id="rId4"/>
    <p:sldId id="269" r:id="rId5"/>
    <p:sldId id="292" r:id="rId6"/>
    <p:sldId id="276" r:id="rId7"/>
    <p:sldId id="279" r:id="rId8"/>
    <p:sldId id="287" r:id="rId9"/>
    <p:sldId id="280" r:id="rId10"/>
    <p:sldId id="281" r:id="rId11"/>
    <p:sldId id="282" r:id="rId12"/>
    <p:sldId id="289" r:id="rId13"/>
    <p:sldId id="291" r:id="rId14"/>
    <p:sldId id="29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ct EEschools" initials="pE" lastIdx="3" clrIdx="0">
    <p:extLst>
      <p:ext uri="{19B8F6BF-5375-455C-9EA6-DF929625EA0E}">
        <p15:presenceInfo xmlns:p15="http://schemas.microsoft.com/office/powerpoint/2012/main" userId="51cbb7222d698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94252263410894"/>
          <c:y val="5.63130366020127E-2"/>
          <c:w val="0.88407620395765141"/>
          <c:h val="0.825359835259942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Год1</c:v>
                </c:pt>
                <c:pt idx="1">
                  <c:v>Год2</c:v>
                </c:pt>
                <c:pt idx="2">
                  <c:v>Год3</c:v>
                </c:pt>
                <c:pt idx="3">
                  <c:v>Год4</c:v>
                </c:pt>
                <c:pt idx="4">
                  <c:v>Год5</c:v>
                </c:pt>
                <c:pt idx="5">
                  <c:v>Год6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Желаемая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Год1</c:v>
                </c:pt>
                <c:pt idx="1">
                  <c:v>Год2</c:v>
                </c:pt>
                <c:pt idx="2">
                  <c:v>Год3</c:v>
                </c:pt>
                <c:pt idx="3">
                  <c:v>Год4</c:v>
                </c:pt>
                <c:pt idx="4">
                  <c:v>Год5</c:v>
                </c:pt>
                <c:pt idx="5">
                  <c:v>Год6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98</c:v>
                </c:pt>
                <c:pt idx="2">
                  <c:v>100</c:v>
                </c:pt>
                <c:pt idx="3">
                  <c:v>95</c:v>
                </c:pt>
                <c:pt idx="4">
                  <c:v>98</c:v>
                </c:pt>
                <c:pt idx="5">
                  <c:v>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7480"/>
        <c:axId val="154804248"/>
      </c:lineChart>
      <c:catAx>
        <c:axId val="5347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04248"/>
        <c:crosses val="autoZero"/>
        <c:auto val="1"/>
        <c:lblAlgn val="ctr"/>
        <c:lblOffset val="100"/>
        <c:noMultiLvlLbl val="0"/>
      </c:catAx>
      <c:valAx>
        <c:axId val="154804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7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0.35955</cdr:x>
      <cdr:y>0.09681</cdr:y>
    </cdr:from>
    <cdr:to>
      <cdr:x>0.49438</cdr:x>
      <cdr:y>0.1549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3810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желаемая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0.11236</cdr:x>
      <cdr:y>0.60024</cdr:y>
    </cdr:from>
    <cdr:to>
      <cdr:x>0.74157</cdr:x>
      <cdr:y>0.67769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3" y="2362192"/>
          <a:ext cx="4267176" cy="304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Фактическая при отсутствии заинтересованности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0.26966</cdr:x>
      <cdr:y>0.38725</cdr:y>
    </cdr:from>
    <cdr:to>
      <cdr:x>0.51685</cdr:x>
      <cdr:y>0.6196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1828800" y="1524000"/>
          <a:ext cx="1676400" cy="914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0.50562</cdr:x>
      <cdr:y>0.13554</cdr:y>
    </cdr:from>
    <cdr:to>
      <cdr:x>0.57303</cdr:x>
      <cdr:y>0.21299</cdr:y>
    </cdr:to>
    <cdr:cxnSp macro="">
      <cdr:nvCxnSpPr>
        <cdr:cNvPr id="10" name="Straight Arrow Connector 9"/>
        <cdr:cNvCxnSpPr/>
      </cdr:nvCxnSpPr>
      <cdr:spPr>
        <a:xfrm xmlns:a="http://schemas.openxmlformats.org/drawingml/2006/main">
          <a:off x="3429000" y="533400"/>
          <a:ext cx="4572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44F7-148C-425D-96E7-9AFAA5634AF2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D027-BF71-493D-B22F-3BF2A5173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4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EB692-E073-48FD-BC7D-B6578C7EF216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02AC-5D26-4B35-9869-D6A9F3BD9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602AC-5D26-4B35-9869-D6A9F3BD93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2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4E2D-459E-455A-A0E0-BD477793D055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A14E-97C5-4F11-A084-DE064651E1FF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DD3D-3F1D-418B-A765-9A8355F36EA7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506F-39F0-4F00-897A-144DEBF4CC73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AFA2-0486-4976-A7C2-291F4377E491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AA4B-EC8E-437A-A851-BF0956FD35F8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D196-82E0-4155-A656-B337F6B04C59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D3DD-0D6D-4131-A87D-4824E7FE172E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390D-2229-4F66-9EB9-D7205B3A9D7D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DA06-0758-4FA0-882B-A56290F1CD3E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1EFE-84A9-4F43-B60B-E00837E11233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6F0B-504A-4194-8EF0-0639DBD7CE6A}" type="datetime1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436F-4F88-44C3-A56A-3D64193DFF0C}" type="datetime1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97F-D778-4834-8664-DA45CFEBA740}" type="datetime1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567-A9E5-4A15-BA29-89429960B4F7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992C-113E-44B1-9623-BBBCCF1890FE}" type="datetime1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1D60-404F-44B4-917F-D604FB33B5DE}" type="datetime1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94250"/>
            <a:ext cx="5791200" cy="16315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Проект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2800" b="1" dirty="0" smtClean="0">
                <a:solidFill>
                  <a:schemeClr val="tx1"/>
                </a:solidFill>
              </a:rPr>
              <a:t> в школах»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54683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Энергоэффективные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для учреждений образования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В.Н.Войтехович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812" y="5715000"/>
            <a:ext cx="2014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13-14 ноября, 2014 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Минск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1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Утилизация теплоты вентиляционных выбросов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8015952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7432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203"/>
            <a:ext cx="6347713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Утилизация теплоты вентиляционных </a:t>
            </a:r>
            <a:r>
              <a:rPr lang="ru-RU" b="1" dirty="0" smtClean="0">
                <a:solidFill>
                  <a:srgbClr val="00B050"/>
                </a:solidFill>
              </a:rPr>
              <a:t>выбросов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5213614" cy="3910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06622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0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8600"/>
            <a:ext cx="6781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тепловых потерь </a:t>
            </a:r>
            <a:b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057400"/>
          <a:ext cx="792480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61"/>
                <a:gridCol w="2175435"/>
                <a:gridCol w="1942353"/>
                <a:gridCol w="194235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Ограждающие</a:t>
                      </a:r>
                      <a:r>
                        <a:rPr lang="ru-RU" baseline="0" dirty="0" smtClean="0"/>
                        <a:t> конструкции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тепловых потерь в 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реконструкции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реконструкции*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реконструкции**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Вентиляция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424" y="1405799"/>
            <a:ext cx="890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Доля тепловых потерь в общем балансе здания при степени остекления 30%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474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С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утилизацией теплоты в системах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вентиляции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Без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утилизации теплоты в системах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вентиляции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123269"/>
          <a:ext cx="73152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по ЭЭ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Срок окупаемости, лет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Учет и автоматизация теплопотребления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1-3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Энергоэффективное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освещение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7-10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Замена окон на </a:t>
                      </a:r>
                      <a:r>
                        <a:rPr lang="ru-RU" b="1" dirty="0" err="1" smtClean="0">
                          <a:latin typeface="Arial" pitchFamily="34" charset="0"/>
                          <a:cs typeface="Arial" pitchFamily="34" charset="0"/>
                        </a:rPr>
                        <a:t>энергоэффективные</a:t>
                      </a: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14-25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Утепление стен, кровли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10-12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Утилизация теплоты вентиляционных выбросов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8-16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Использование солнечной энергии на цели горячего водоснабжения,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                 отопления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12-18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7086599" cy="762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показатели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066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Срок окупаемости мероприятий по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зданиях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39001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Эффективность использования ЭЭ оборудования, мероприятий после внедрения,  в % от достигнутого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637023"/>
              </p:ext>
            </p:extLst>
          </p:nvPr>
        </p:nvGraphicFramePr>
        <p:xfrm>
          <a:off x="609600" y="2133600"/>
          <a:ext cx="67818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9321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740526"/>
            <a:ext cx="5791200" cy="7034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750276" cy="1034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26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2745"/>
            <a:ext cx="2741676" cy="75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65" y="217063"/>
            <a:ext cx="1132018" cy="2373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006025"/>
            <a:ext cx="557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09600"/>
            <a:ext cx="685799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ЭНЕРГОЭФФЕКТИВНЫЕ ТЕХНОЛОГИИ, </a:t>
            </a:r>
            <a:r>
              <a:rPr lang="ru-RU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БУДУТ</a:t>
            </a:r>
            <a:br>
              <a:rPr lang="ru-RU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ПРИМЕНЕНЫ </a:t>
            </a:r>
            <a:r>
              <a:rPr lang="ru-RU" sz="3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2" y="2286000"/>
            <a:ext cx="6907657" cy="363061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теплоты удаляемого наружу вентиляционного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солнечной энергии для подогрева воды на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горячее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водоснабжение, отопление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Утепление стен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окон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Утепление кровли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Энергоэффективное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освещение и электроснабжение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08666"/>
            <a:ext cx="6781800" cy="3474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6840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теплоты удаляемого наружу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вентиляционного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177" y="15240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приточно-вытяжной системы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299948"/>
            <a:ext cx="622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 теплообменник утилизатор, 4 – приточный вентилятор,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– вытяжной вентилятор, 6 – дренаж конденсата, 7,8 - фильтр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13208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31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солнечной энергии для подогрева воды на горячее водоснабжение, </a:t>
            </a:r>
            <a:r>
              <a:rPr lang="ru-RU" sz="31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отопление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2475" y="1794252"/>
            <a:ext cx="5595049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228600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Использование солнечной энергии на цели ГВС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Voit\UNDP\Командировки\Ивье_Лида\Фото\IMG_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258594" cy="394394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Утепление стен, замена окон, утепление кровли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789958"/>
              </p:ext>
            </p:extLst>
          </p:nvPr>
        </p:nvGraphicFramePr>
        <p:xfrm>
          <a:off x="616130" y="2971800"/>
          <a:ext cx="6791211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211"/>
                <a:gridCol w="1812859"/>
                <a:gridCol w="19971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Ограждающая конструкция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Сопротивление теплопередаче </a:t>
                      </a:r>
                    </a:p>
                    <a:p>
                      <a:pPr algn="ctr"/>
                      <a:r>
                        <a:rPr lang="ru-RU" dirty="0" smtClean="0"/>
                        <a:t>м2 </a:t>
                      </a:r>
                      <a:r>
                        <a:rPr lang="en-US" dirty="0" smtClean="0"/>
                        <a:t>º</a:t>
                      </a:r>
                      <a:r>
                        <a:rPr lang="ru-RU" dirty="0" smtClean="0"/>
                        <a:t>С/Вт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Наружные стены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Совмещенные покрытия, чердачные перекрытия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Заполнения световых проемов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472" y="1981200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ТКП 45-2.04-43-2006 (02250) Строительная теплотехника, </a:t>
            </a:r>
          </a:p>
          <a:p>
            <a:pPr algn="ctr"/>
            <a:r>
              <a:rPr lang="ru-RU" dirty="0" smtClean="0"/>
              <a:t>строительные нормы проектирования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078716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4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04800"/>
            <a:ext cx="67818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Учет и автоматизация потребления тепловой энергии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563276"/>
            <a:ext cx="5638800" cy="4229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080893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13208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Энергоэффективное</a:t>
            </a:r>
            <a:r>
              <a:rPr lang="ru-RU" dirty="0" smtClean="0">
                <a:solidFill>
                  <a:srgbClr val="00B050"/>
                </a:solidFill>
              </a:rPr>
              <a:t> освещение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392963"/>
              </p:ext>
            </p:extLst>
          </p:nvPr>
        </p:nvGraphicFramePr>
        <p:xfrm>
          <a:off x="685800" y="2362200"/>
          <a:ext cx="6852929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310"/>
                <a:gridCol w="2363892"/>
                <a:gridCol w="22047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светильников,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Установленная мощность, кВт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Старые светильники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Освещенность по старым нормам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Освещенность по новым нормам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Новые </a:t>
                      </a:r>
                      <a:r>
                        <a:rPr lang="ru-RU" dirty="0" err="1" smtClean="0"/>
                        <a:t>энергоэффективные</a:t>
                      </a:r>
                      <a:r>
                        <a:rPr lang="ru-RU" dirty="0" smtClean="0"/>
                        <a:t> светильники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Освещенность по новым</a:t>
                      </a:r>
                      <a:r>
                        <a:rPr lang="ru-RU" baseline="0" dirty="0" smtClean="0"/>
                        <a:t> нормам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625600"/>
            <a:ext cx="676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реконструкции систем освещения с учетом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Новых нормативных требований по освещенности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5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6347713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Утилизация теплоты вентиляционных </a:t>
            </a:r>
            <a:r>
              <a:rPr lang="ru-RU" b="1" dirty="0" smtClean="0">
                <a:solidFill>
                  <a:srgbClr val="00B050"/>
                </a:solidFill>
              </a:rPr>
              <a:t>выбросов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9323"/>
            <a:ext cx="5537993" cy="4153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64438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049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1469</TotalTime>
  <Words>379</Words>
  <Application>Microsoft Office PowerPoint</Application>
  <PresentationFormat>On-screen Show (4:3)</PresentationFormat>
  <Paragraphs>136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Проект  «Энергоэффективность в школах» </vt:lpstr>
      <vt:lpstr>КЛЮЧЕВЫЕ ЭНЕРГОЭФФЕКТИВНЫЕ ТЕХНОЛОГИИ, КОТОРЫЕ БУДУТ ПРИМЕНЕНЫ В ПРОЕКТЕ</vt:lpstr>
      <vt:lpstr>PowerPoint Presentation</vt:lpstr>
      <vt:lpstr>Использование солнечной энергии для подогрева воды на горячее водоснабжение, отопление</vt:lpstr>
      <vt:lpstr>Использование солнечной энергии на цели ГВС</vt:lpstr>
      <vt:lpstr>Утепление стен, замена окон, утепление кровли</vt:lpstr>
      <vt:lpstr>Учет и автоматизация потребления тепловой энергии</vt:lpstr>
      <vt:lpstr>Энергоэффективное освещение</vt:lpstr>
      <vt:lpstr>Утилизация теплоты вентиляционных выбросов</vt:lpstr>
      <vt:lpstr>Утилизация теплоты вентиляционных выбросов</vt:lpstr>
      <vt:lpstr>Утилизация теплоты вентиляционных выбросов</vt:lpstr>
      <vt:lpstr>Баланс тепловых потерь  </vt:lpstr>
      <vt:lpstr>Экономические показатели</vt:lpstr>
      <vt:lpstr>Эффективность использования ЭЭ оборудования, мероприятий после внедрения,  в % от достигнутого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EEschools</cp:lastModifiedBy>
  <cp:revision>86</cp:revision>
  <dcterms:created xsi:type="dcterms:W3CDTF">2014-09-04T13:09:29Z</dcterms:created>
  <dcterms:modified xsi:type="dcterms:W3CDTF">2014-11-12T08:08:33Z</dcterms:modified>
</cp:coreProperties>
</file>