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64" r:id="rId2"/>
    <p:sldId id="266" r:id="rId3"/>
    <p:sldId id="280" r:id="rId4"/>
    <p:sldId id="274" r:id="rId5"/>
    <p:sldId id="268" r:id="rId6"/>
    <p:sldId id="267" r:id="rId7"/>
    <p:sldId id="269" r:id="rId8"/>
    <p:sldId id="276" r:id="rId9"/>
    <p:sldId id="277" r:id="rId10"/>
    <p:sldId id="275" r:id="rId11"/>
    <p:sldId id="270" r:id="rId12"/>
    <p:sldId id="279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07" autoAdjust="0"/>
  </p:normalViewPr>
  <p:slideViewPr>
    <p:cSldViewPr>
      <p:cViewPr varScale="1">
        <p:scale>
          <a:sx n="70" d="100"/>
          <a:sy n="70" d="100"/>
        </p:scale>
        <p:origin x="66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825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956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0803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27257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330313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285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7017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0472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8962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7412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8555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16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763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801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7835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6591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EA04C-4A36-49DD-A64D-27FFABE1FA97}" type="datetimeFigureOut">
              <a:rPr lang="en-US" smtClean="0"/>
              <a:pPr/>
              <a:t>11/27/2014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6BD0801E-9A98-4255-A05C-B63AE3B792D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461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147282"/>
            <a:ext cx="5791200" cy="1002131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Проект </a:t>
            </a:r>
            <a:b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«</a:t>
            </a:r>
            <a:r>
              <a:rPr lang="ru-RU" sz="2800" b="1" dirty="0" err="1" smtClean="0">
                <a:solidFill>
                  <a:schemeClr val="tx1"/>
                </a:solidFill>
                <a:latin typeface="Calibri" panose="020F0502020204030204" pitchFamily="34" charset="0"/>
              </a:rPr>
              <a:t>Энергоэффективность</a:t>
            </a:r>
            <a:r>
              <a:rPr lang="ru-RU" sz="28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в школах»</a:t>
            </a:r>
            <a:endParaRPr lang="en-US" sz="2800" b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581400"/>
            <a:ext cx="6400800" cy="1752600"/>
          </a:xfrm>
        </p:spPr>
        <p:txBody>
          <a:bodyPr>
            <a:normAutofit/>
          </a:bodyPr>
          <a:lstStyle/>
          <a:p>
            <a:pPr algn="ctr"/>
            <a:r>
              <a:rPr lang="ru-RU" sz="2600" b="1" dirty="0">
                <a:solidFill>
                  <a:schemeClr val="tx1"/>
                </a:solidFill>
                <a:latin typeface="Calibri" panose="020F0502020204030204" pitchFamily="34" charset="0"/>
              </a:rPr>
              <a:t>Примеры заполнения бюджетной части заявки</a:t>
            </a:r>
          </a:p>
          <a:p>
            <a:pPr algn="ctr"/>
            <a:endParaRPr lang="ru-RU" sz="1200" b="1" dirty="0" smtClean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algn="ctr"/>
            <a:r>
              <a:rPr lang="ru-RU" sz="2000" b="1" i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Никитин </a:t>
            </a:r>
            <a:r>
              <a:rPr lang="ru-RU" sz="2000" b="1" i="1" dirty="0">
                <a:solidFill>
                  <a:schemeClr val="tx1"/>
                </a:solidFill>
                <a:latin typeface="Calibri" panose="020F0502020204030204" pitchFamily="34" charset="0"/>
              </a:rPr>
              <a:t>С.Н.</a:t>
            </a:r>
            <a:endParaRPr lang="en-US" sz="2000" b="1" i="1" dirty="0">
              <a:solidFill>
                <a:schemeClr val="tx1"/>
              </a:solidFill>
              <a:latin typeface="Calibri" panose="020F050202020403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897510" cy="112125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9155" y="1516072"/>
            <a:ext cx="1828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594039"/>
            <a:ext cx="2698399" cy="738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200" y="152400"/>
            <a:ext cx="1132018" cy="237373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24507" y="5715000"/>
            <a:ext cx="169661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28</a:t>
            </a:r>
            <a:r>
              <a:rPr lang="en-US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 smtClean="0">
                <a:latin typeface="Calibri" panose="020F0502020204030204" pitchFamily="34" charset="0"/>
              </a:rPr>
              <a:t>ноября,2014 г.</a:t>
            </a:r>
          </a:p>
          <a:p>
            <a:pPr algn="ctr"/>
            <a:r>
              <a:rPr lang="ru-RU" sz="1600" dirty="0" smtClean="0">
                <a:latin typeface="Calibri" panose="020F0502020204030204" pitchFamily="34" charset="0"/>
              </a:rPr>
              <a:t>г. </a:t>
            </a:r>
            <a:r>
              <a:rPr lang="ru-RU" sz="1600" dirty="0" smtClean="0">
                <a:latin typeface="Calibri" panose="020F0502020204030204" pitchFamily="34" charset="0"/>
              </a:rPr>
              <a:t>Гродно</a:t>
            </a:r>
            <a:endParaRPr lang="ru-RU" sz="16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180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Объем финансирования мероприятий по ТОР (пример)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0738299"/>
              </p:ext>
            </p:extLst>
          </p:nvPr>
        </p:nvGraphicFramePr>
        <p:xfrm>
          <a:off x="179512" y="1219199"/>
          <a:ext cx="8812087" cy="52246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51904"/>
                <a:gridCol w="3562737"/>
                <a:gridCol w="1425094"/>
                <a:gridCol w="192913"/>
                <a:gridCol w="1398948"/>
                <a:gridCol w="257236"/>
                <a:gridCol w="1323255"/>
              </a:tblGrid>
              <a:tr h="194352">
                <a:tc gridSpan="3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3.1 Объем финансирования (дол. США)*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352">
                <a:tc gridSpan="7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Источники финансирования</a:t>
                      </a:r>
                      <a:endParaRPr lang="ru-RU" sz="12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774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Грантовые средства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20380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2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194352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Мероприятия по ТОР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5611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найму сотрудников в Республике Беларусь (включая обязательные сборы, комиссию банка)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5611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найму международных консультантов (включая обязательные сборы, комиссию банка)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561139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проведение семинаров, совещаний, конференций, круглых столов и стажировок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273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оборудование (с детализацией)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3777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вспомогательные материалы*** (с детализацией)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3777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расходы: по Республике Беларусь и за переделы страны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27393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Разное (с детализацией):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317766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мероприятия ТОР (долл. США):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2 308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ctr" rtl="0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5 565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377745">
                <a:tc>
                  <a:txBody>
                    <a:bodyPr/>
                    <a:lstStyle/>
                    <a:p>
                      <a:pPr algn="ctr" fontAlgn="t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Всего: технические мероприятия и мероприятия ТОР (долл. США)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b"/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b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  <a:tr h="377745"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n-GB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от общего бюджета проекта = (Графа H1,2, /Графа H3)%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r" fontAlgn="ctr"/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gridSpan="2">
                  <a:txBody>
                    <a:bodyPr/>
                    <a:lstStyle/>
                    <a:p>
                      <a:pPr algn="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41,5%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 hMerge="1">
                  <a:txBody>
                    <a:bodyPr/>
                    <a:lstStyle/>
                    <a:p>
                      <a:pPr algn="l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8195" marR="8195" marT="819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1759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239000" cy="1320800"/>
          </a:xfrm>
        </p:spPr>
        <p:txBody>
          <a:bodyPr>
            <a:normAutofit/>
          </a:bodyPr>
          <a:lstStyle/>
          <a:p>
            <a:pPr algn="ctr"/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аблица </a:t>
            </a:r>
            <a:r>
              <a:rPr lang="ru-RU" b="1" dirty="0" err="1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инициативы (пример)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754715"/>
              </p:ext>
            </p:extLst>
          </p:nvPr>
        </p:nvGraphicFramePr>
        <p:xfrm>
          <a:off x="304798" y="1628798"/>
          <a:ext cx="8443665" cy="429174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7409"/>
                <a:gridCol w="1377409"/>
                <a:gridCol w="1254428"/>
                <a:gridCol w="1250913"/>
                <a:gridCol w="1254428"/>
                <a:gridCol w="1254428"/>
                <a:gridCol w="674650"/>
              </a:tblGrid>
              <a:tr h="200281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 (время своих сотрудников)</a:t>
                      </a:r>
                      <a:endParaRPr lang="ru-RU" sz="1200" b="1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Областное (районное) управление образование (командировка)</a:t>
                      </a:r>
                      <a:endParaRPr lang="ru-RU" sz="12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Шефствующая организация (питание участников семинара, помещение)</a:t>
                      </a:r>
                      <a:endParaRPr lang="ru-RU" sz="12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Общественная организация-партнер (печать буклетов, проектор)</a:t>
                      </a:r>
                      <a:endParaRPr lang="ru-RU" sz="12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2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  <a:tr h="38148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1</a:t>
                      </a:r>
                      <a:endParaRPr lang="ru-RU" sz="1200" b="1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4 509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  <a:tr h="38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  <a:tr h="38148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2</a:t>
                      </a:r>
                      <a:endParaRPr lang="ru-RU" sz="1200" b="1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  <a:tr h="38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  <a:tr h="381488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 3</a:t>
                      </a:r>
                      <a:endParaRPr lang="ru-RU" sz="1200" b="1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  <a:tr h="38148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2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200" b="0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192" marR="7192" marT="7192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645730"/>
              </p:ext>
            </p:extLst>
          </p:nvPr>
        </p:nvGraphicFramePr>
        <p:xfrm>
          <a:off x="179513" y="116639"/>
          <a:ext cx="8964486" cy="674136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92451"/>
                <a:gridCol w="1285054"/>
                <a:gridCol w="1065729"/>
                <a:gridCol w="926722"/>
                <a:gridCol w="926722"/>
                <a:gridCol w="926722"/>
                <a:gridCol w="926722"/>
                <a:gridCol w="914364"/>
              </a:tblGrid>
              <a:tr h="336166">
                <a:tc rowSpan="3" grid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rowSpan="3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Грантовые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средства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Софинансирование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</a:tr>
              <a:tr h="171150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gridSpan="4"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000" b="0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</a:tr>
              <a:tr h="996227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Собственные средства (время своих сотрудников)</a:t>
                      </a:r>
                      <a:endParaRPr lang="ru-RU" sz="10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Областное (районное) управление образование (командировка)</a:t>
                      </a:r>
                      <a:endParaRPr lang="ru-RU" sz="10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Шефствующая организация (питание участников семинара, помещение)</a:t>
                      </a:r>
                      <a:endParaRPr lang="ru-RU" sz="10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Общественная организация-партнер (печать буклетов, проектор)</a:t>
                      </a:r>
                      <a:endParaRPr lang="ru-RU" sz="1000" b="1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Мероприятие</a:t>
                      </a:r>
                      <a:r>
                        <a:rPr lang="ru-RU" sz="1000" b="1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b="1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000" b="1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4 509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 dirty="0" err="1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</a:t>
                      </a:r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вклад</a:t>
                      </a:r>
                      <a:endParaRPr lang="ru-RU" sz="1000" b="0" i="0" u="none" strike="noStrike" dirty="0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2869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найму сотрудников в Республике Беларусь (включая обязательные сборы, комиссию банка)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37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2869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по найму международных консультантов (включая обязательные сборы, комиссию банка)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1 500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37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28699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проведение семинаров, совещаний, конференций, круглых столов и стажировок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215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888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37920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оборудование (с детализацией)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701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Расходы на вспомогательные материалы*** (с детализацией)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1 308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25220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Командировочные расходы: по Республике Беларусь и за переделы страны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260899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Разное (с детализацией):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мероприятия ТОР (долл. США):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467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4 509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112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374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1 056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212121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383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224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860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841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171150">
                <a:tc>
                  <a:txBody>
                    <a:bodyPr/>
                    <a:lstStyle/>
                    <a:p>
                      <a:pPr algn="l" fontAlgn="b"/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3 257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2 308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5 565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  <a:tr h="5011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Процент от общего бюджета проекта = (Графа H1,2, /Графа H3)%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58,5%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gridSpan="4"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41,5%</a:t>
                      </a:r>
                      <a:endParaRPr lang="ru-RU" sz="10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666" marR="5666" marT="5666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5548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4658825"/>
            <a:ext cx="5791200" cy="703487"/>
          </a:xfrm>
        </p:spPr>
        <p:txBody>
          <a:bodyPr>
            <a:noAutofit/>
          </a:bodyPr>
          <a:lstStyle/>
          <a:p>
            <a:pPr algn="l"/>
            <a:r>
              <a:rPr lang="ru-RU" sz="1800" b="1" dirty="0" smtClean="0">
                <a:solidFill>
                  <a:schemeClr val="tx1"/>
                </a:solidFill>
              </a:rPr>
              <a:t>Проект </a:t>
            </a:r>
            <a:br>
              <a:rPr lang="ru-RU" sz="1800" b="1" dirty="0" smtClean="0">
                <a:solidFill>
                  <a:schemeClr val="tx1"/>
                </a:solidFill>
              </a:rPr>
            </a:br>
            <a:r>
              <a:rPr lang="ru-RU" sz="1800" b="1" dirty="0" smtClean="0">
                <a:solidFill>
                  <a:schemeClr val="tx1"/>
                </a:solidFill>
              </a:rPr>
              <a:t>«</a:t>
            </a:r>
            <a:r>
              <a:rPr lang="ru-RU" sz="1800" b="1" dirty="0">
                <a:solidFill>
                  <a:schemeClr val="tx1"/>
                </a:solidFill>
              </a:rPr>
              <a:t>Разработка интегрированного подхода к расширению программы по энергосбережению</a:t>
            </a:r>
            <a:r>
              <a:rPr lang="ru-RU" sz="1800" b="1" dirty="0" smtClean="0">
                <a:solidFill>
                  <a:schemeClr val="tx1"/>
                </a:solidFill>
              </a:rPr>
              <a:t>»</a:t>
            </a: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en-US" sz="1800" b="1" dirty="0" smtClean="0">
                <a:solidFill>
                  <a:schemeClr val="tx1"/>
                </a:solidFill>
              </a:rPr>
              <a:t/>
            </a:r>
            <a:br>
              <a:rPr lang="en-US" sz="18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Адрес</a:t>
            </a:r>
            <a:r>
              <a:rPr lang="ru-RU" sz="1400" b="1" dirty="0">
                <a:solidFill>
                  <a:schemeClr val="tx1"/>
                </a:solidFill>
              </a:rPr>
              <a:t>: </a:t>
            </a: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Республика </a:t>
            </a:r>
            <a:r>
              <a:rPr lang="ru-RU" sz="1400" b="1" dirty="0">
                <a:solidFill>
                  <a:schemeClr val="tx1"/>
                </a:solidFill>
              </a:rPr>
              <a:t>Беларусь, г. Минск, ул.Ф.Скорины,21, офис </a:t>
            </a:r>
            <a:r>
              <a:rPr lang="ru-RU" sz="1400" b="1" dirty="0" smtClean="0">
                <a:solidFill>
                  <a:schemeClr val="tx1"/>
                </a:solidFill>
              </a:rPr>
              <a:t>502-б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>тел. +375 17 3969340</a:t>
            </a:r>
            <a:r>
              <a:rPr lang="en-US" sz="1400" b="1" dirty="0" smtClean="0">
                <a:solidFill>
                  <a:schemeClr val="tx1"/>
                </a:solidFill>
              </a:rPr>
              <a:t/>
            </a:r>
            <a:br>
              <a:rPr lang="en-US" sz="1400" b="1" dirty="0" smtClean="0">
                <a:solidFill>
                  <a:schemeClr val="tx1"/>
                </a:solidFill>
              </a:rPr>
            </a:br>
            <a:r>
              <a:rPr lang="ru-RU" sz="1400" b="1" dirty="0" smtClean="0">
                <a:solidFill>
                  <a:schemeClr val="tx1"/>
                </a:solidFill>
              </a:rPr>
              <a:t/>
            </a:r>
            <a:br>
              <a:rPr lang="ru-RU" sz="1400" b="1" dirty="0" smtClean="0">
                <a:solidFill>
                  <a:schemeClr val="tx1"/>
                </a:solidFill>
              </a:rPr>
            </a:br>
            <a:r>
              <a:rPr lang="en-US" sz="1400" b="1" dirty="0" smtClean="0">
                <a:solidFill>
                  <a:schemeClr val="tx1"/>
                </a:solidFill>
              </a:rPr>
              <a:t>www.energybel.by</a:t>
            </a:r>
            <a:br>
              <a:rPr lang="en-US" sz="1400" b="1" dirty="0" smtClean="0">
                <a:solidFill>
                  <a:schemeClr val="tx1"/>
                </a:solidFill>
              </a:rPr>
            </a:br>
            <a:endParaRPr lang="en-US" sz="1400" b="1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02745"/>
            <a:ext cx="1750276" cy="103425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30926" y="1436999"/>
            <a:ext cx="17526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100" b="1" dirty="0" smtClean="0"/>
              <a:t>Проект финансируется Европейским союзом</a:t>
            </a:r>
            <a:endParaRPr lang="ru-RU" sz="11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02745"/>
            <a:ext cx="2741676" cy="75051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5485110"/>
            <a:ext cx="4495800" cy="113995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1465" y="217063"/>
            <a:ext cx="1132018" cy="237373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14414" y="2006025"/>
            <a:ext cx="592935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СПАСИБО ЗА ВНИМАНИЕ</a:t>
            </a:r>
            <a:r>
              <a:rPr lang="en-US" sz="3200" b="1" i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!</a:t>
            </a:r>
            <a:endParaRPr lang="ru-RU" sz="3200" b="1" i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1066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allAtOnce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Объем финансирования мероприятий по ТОР</a:t>
            </a:r>
            <a:endParaRPr lang="ru-RU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3246219"/>
              </p:ext>
            </p:extLst>
          </p:nvPr>
        </p:nvGraphicFramePr>
        <p:xfrm>
          <a:off x="457200" y="1233605"/>
          <a:ext cx="8401080" cy="553750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03898"/>
                <a:gridCol w="5089117"/>
                <a:gridCol w="969355"/>
                <a:gridCol w="1130915"/>
                <a:gridCol w="807795"/>
              </a:tblGrid>
              <a:tr h="140086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3.1 Объем финансирования (дол. США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)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8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Источники финансирования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2390">
                <a:tc rowSpan="2" grid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Грантовые средства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Софинанси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en-US" sz="16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рование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140086">
                <a:tc gridSpan="2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ru-RU" sz="1600" b="0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140086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Мероприятия по ТОР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05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A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Расходы по найму сотрудников в Республике Беларусь (включая обязательные сборы, комиссию банка)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50586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B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Расходы по найму международных консультантов (включая обязательные сборы, комиссию банка)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38134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C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Расходы на проведение семинаров, совещаний, конференций, круглых столов и стажировок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256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D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Расходы на оборудование (с детализацией)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272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E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Расходы на вспомогательные 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материалы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(с детализацией)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132304"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F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Командировочные расходы: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rowSpan="2"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25682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по Республике Беларусь и за переделы страны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40086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G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Разное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 (с </a:t>
                      </a:r>
                      <a:r>
                        <a:rPr lang="en-US" sz="1600" u="none" strike="noStrike" dirty="0" err="1">
                          <a:effectLst/>
                          <a:latin typeface="Calibri" panose="020F0502020204030204" pitchFamily="34" charset="0"/>
                        </a:rPr>
                        <a:t>детализацией</a:t>
                      </a:r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):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256825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H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Итого мероприятия ТОР (долл. США):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  <a:tr h="272390">
                <a:tc>
                  <a:txBody>
                    <a:bodyPr/>
                    <a:lstStyle/>
                    <a:p>
                      <a:pPr algn="ctr" fontAlgn="t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Всего: технические мероприятия и мероприятия ТОР (долл. США)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b"/>
                </a:tc>
              </a:tr>
              <a:tr h="27239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I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Процент от общего бюджета 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проекта</a:t>
                      </a:r>
                    </a:p>
                    <a:p>
                      <a:pPr algn="r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</a:rPr>
                        <a:t>= (Графа H1,2, /Графа H3)%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600" u="none" strike="noStrike" dirty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915" marR="6915" marT="6915" marB="0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7543800" cy="106680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Таблица </a:t>
            </a:r>
            <a:r>
              <a:rPr lang="ru-RU" sz="3100" b="1" dirty="0" err="1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софинансирования</a:t>
            </a:r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1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инициативы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46440602"/>
              </p:ext>
            </p:extLst>
          </p:nvPr>
        </p:nvGraphicFramePr>
        <p:xfrm>
          <a:off x="395538" y="1484783"/>
          <a:ext cx="8352927" cy="445119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275554"/>
                <a:gridCol w="1275554"/>
                <a:gridCol w="1158412"/>
                <a:gridCol w="1161665"/>
                <a:gridCol w="1465517"/>
                <a:gridCol w="1224136"/>
                <a:gridCol w="792089"/>
              </a:tblGrid>
              <a:tr h="3989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GB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1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107960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Источник 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финансиро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вания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Источник 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финансиро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вания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Источник 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финансирова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ния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Источник 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финансиро</a:t>
                      </a:r>
                      <a:r>
                        <a:rPr lang="en-US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ru-RU" sz="1600" u="none" strike="noStrike" dirty="0" err="1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вания</a:t>
                      </a:r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Итого</a:t>
                      </a:r>
                      <a:endParaRPr lang="ru-RU" sz="1600" b="1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4928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Мероприятие 1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492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4928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Мероприятие 2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492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492862">
                <a:tc rowSpan="2"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 dirty="0" smtClean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Мероприятие 3</a:t>
                      </a:r>
                      <a:endParaRPr lang="ru-RU" sz="1600" b="1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Денежный вклад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  <a:tr h="49286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Неденежный вклад</a:t>
                      </a:r>
                      <a:endParaRPr lang="ru-RU" sz="1600" b="0" i="0" u="none" strike="noStrike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600" u="none" strike="noStrike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600" u="none" strike="noStrike" dirty="0">
                          <a:effectLst/>
                          <a:latin typeface="Calibri" panose="020F050202020403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600" b="0" i="0" u="none" strike="noStrike" dirty="0">
                        <a:solidFill>
                          <a:srgbClr val="212121"/>
                        </a:solidFill>
                        <a:effectLst/>
                        <a:latin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7755" marR="7755" marT="7755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750213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152400"/>
            <a:ext cx="7010400" cy="106680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B050"/>
                </a:solidFill>
                <a:latin typeface="Calibri" panose="020F0502020204030204" pitchFamily="34" charset="0"/>
              </a:rPr>
              <a:t>Расходы по найму сотрудников в Республике </a:t>
            </a: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Беларусь</a:t>
            </a:r>
            <a:r>
              <a:rPr lang="en-US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 (</a:t>
            </a:r>
            <a:r>
              <a:rPr lang="ru-RU" sz="3200" b="1" dirty="0" smtClean="0">
                <a:solidFill>
                  <a:srgbClr val="00B050"/>
                </a:solidFill>
                <a:latin typeface="Calibri" panose="020F0502020204030204" pitchFamily="34" charset="0"/>
              </a:rPr>
              <a:t>пример)</a:t>
            </a:r>
            <a:endParaRPr lang="ru-RU" b="1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69061092"/>
              </p:ext>
            </p:extLst>
          </p:nvPr>
        </p:nvGraphicFramePr>
        <p:xfrm>
          <a:off x="609600" y="1523993"/>
          <a:ext cx="7086600" cy="41910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859505"/>
                <a:gridCol w="2014087"/>
                <a:gridCol w="2213008"/>
              </a:tblGrid>
              <a:tr h="698501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Эксперт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Эксперт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8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Оплата в </a:t>
                      </a:r>
                      <a:r>
                        <a:rPr lang="ru-RU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день, </a:t>
                      </a:r>
                      <a:r>
                        <a:rPr lang="en-US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BLR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200 000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8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 дней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8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r>
                        <a:rPr lang="en-US" sz="1800" u="none" strike="noStrike" dirty="0" smtClean="0">
                          <a:effectLst/>
                          <a:latin typeface="Calibri" panose="020F0502020204030204" pitchFamily="34" charset="0"/>
                        </a:rPr>
                        <a:t>,</a:t>
                      </a:r>
                      <a:r>
                        <a:rPr lang="en-US" sz="1800" u="none" strike="noStrike" baseline="0" dirty="0" smtClean="0">
                          <a:effectLst/>
                          <a:latin typeface="Calibri" panose="020F0502020204030204" pitchFamily="34" charset="0"/>
                        </a:rPr>
                        <a:t> BLR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2 000 000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2 100 000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698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Всего, </a:t>
                      </a:r>
                      <a:r>
                        <a:rPr lang="en-GB" sz="1800" b="1" u="none" strike="noStrike">
                          <a:effectLst/>
                          <a:latin typeface="Calibri" panose="020F0502020204030204" pitchFamily="34" charset="0"/>
                        </a:rPr>
                        <a:t>BLR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anose="020F0502020204030204" pitchFamily="34" charset="0"/>
                        </a:rPr>
                        <a:t>4 100 000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850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Всего, </a:t>
                      </a:r>
                      <a:r>
                        <a:rPr lang="en-GB" sz="1800" b="1" u="none" strike="noStrike"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anose="020F0502020204030204" pitchFamily="34" charset="0"/>
                        </a:rPr>
                        <a:t>383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451506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332656"/>
            <a:ext cx="7706817" cy="1066800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Расходы по найму международных </a:t>
            </a:r>
            <a:r>
              <a:rPr lang="ru-RU" sz="28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консультантов (пример)</a:t>
            </a:r>
            <a:endParaRPr lang="ru-RU" sz="28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07146383"/>
              </p:ext>
            </p:extLst>
          </p:nvPr>
        </p:nvGraphicFramePr>
        <p:xfrm>
          <a:off x="609599" y="1752599"/>
          <a:ext cx="7315201" cy="39624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51747"/>
                <a:gridCol w="2079057"/>
                <a:gridCol w="2284397"/>
              </a:tblGrid>
              <a:tr h="792480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Эксперт 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Эксперт 2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Оплата в день, </a:t>
                      </a:r>
                      <a:r>
                        <a:rPr lang="en-GB" sz="1800" u="none" strike="noStrike" dirty="0"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80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 дней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800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700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79248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Всего, </a:t>
                      </a:r>
                      <a:r>
                        <a:rPr lang="en-GB" sz="1800" b="1" u="none" strike="noStrike"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GB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gridSpan="2"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anose="020F0502020204030204" pitchFamily="34" charset="0"/>
                        </a:rPr>
                        <a:t>1 500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16632"/>
            <a:ext cx="6629401" cy="1080120"/>
          </a:xfrm>
        </p:spPr>
        <p:txBody>
          <a:bodyPr>
            <a:normAutofit/>
          </a:bodyPr>
          <a:lstStyle/>
          <a:p>
            <a:pPr algn="ctr"/>
            <a:r>
              <a:rPr lang="ru-RU" sz="31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Расходы на проведение семинаров (пример)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29359116"/>
              </p:ext>
            </p:extLst>
          </p:nvPr>
        </p:nvGraphicFramePr>
        <p:xfrm>
          <a:off x="179513" y="1196754"/>
          <a:ext cx="8812087" cy="46085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241867"/>
                <a:gridCol w="2117927"/>
                <a:gridCol w="1452293"/>
              </a:tblGrid>
              <a:tr h="288032">
                <a:tc>
                  <a:txBody>
                    <a:bodyPr/>
                    <a:lstStyle/>
                    <a:p>
                      <a:pPr algn="l" fontAlgn="b"/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BLR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USD</a:t>
                      </a:r>
                      <a:endParaRPr lang="en-GB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Аренда помещения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Питание, на 1 участника: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Кофе-пауза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кофе-пауз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на кофе-паузы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Обед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Ужин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питание на 1 участника: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240 000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Количество участников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Всего питание: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7 200 000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673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Возмещение расходов на проезд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2 000 000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187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76064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Стоимость печати материалов на 1 участника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10 000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 печать материалов</a:t>
                      </a:r>
                      <a:endParaRPr lang="ru-RU" sz="1600" b="1" i="1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300 000</a:t>
                      </a:r>
                      <a:endParaRPr lang="ru-RU" sz="1600" b="0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28</a:t>
                      </a:r>
                      <a:endParaRPr lang="ru-RU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Итого: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11 500 000</a:t>
                      </a:r>
                      <a:endParaRPr lang="ru-RU" sz="1600" b="1" i="0" u="none" strike="noStrike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600" u="none" strike="noStrike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1 075</a:t>
                      </a:r>
                      <a:endParaRPr lang="ru-RU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7" y="228600"/>
            <a:ext cx="6934201" cy="111216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Расходы на оборудование (пример)</a:t>
            </a:r>
            <a:endParaRPr lang="ru-RU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3067" y="1447800"/>
            <a:ext cx="7093133" cy="3712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57475073"/>
              </p:ext>
            </p:extLst>
          </p:nvPr>
        </p:nvGraphicFramePr>
        <p:xfrm>
          <a:off x="618307" y="1447800"/>
          <a:ext cx="7230293" cy="42672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32452"/>
                <a:gridCol w="1848451"/>
                <a:gridCol w="1649390"/>
              </a:tblGrid>
              <a:tr h="533400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alibri" panose="020F0502020204030204" pitchFamily="34" charset="0"/>
                        </a:rPr>
                        <a:t>BLR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Ноутбук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6 000 000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561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МФУ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1 500 000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140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Проектор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4 000 000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374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53340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11 500 000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anose="020F0502020204030204" pitchFamily="34" charset="0"/>
                        </a:rPr>
                        <a:t>1 075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8307" y="228600"/>
            <a:ext cx="6934201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Расходы </a:t>
            </a:r>
            <a:r>
              <a:rPr lang="ru-RU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на вспомогательные материалы </a:t>
            </a:r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(пример)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3067" y="1447800"/>
            <a:ext cx="7093133" cy="3712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7186446"/>
              </p:ext>
            </p:extLst>
          </p:nvPr>
        </p:nvGraphicFramePr>
        <p:xfrm>
          <a:off x="685800" y="1447799"/>
          <a:ext cx="7391399" cy="4335781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95116"/>
                <a:gridCol w="1365452"/>
                <a:gridCol w="1230831"/>
              </a:tblGrid>
              <a:tr h="434340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alibri" panose="020F0502020204030204" pitchFamily="34" charset="0"/>
                        </a:rPr>
                        <a:t>BLR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Печать методических материалов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26721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Стоимость печати 1 экз.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2,8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 экземпляров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effectLst/>
                          <a:latin typeface="Calibri" panose="020F0502020204030204" pitchFamily="34" charset="0"/>
                        </a:rPr>
                        <a:t>Итого печать материалов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9 000 000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841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Издание буклета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Стоимость печати 1 экз.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5 000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0,5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Количество экземпляров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1 000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effectLst/>
                          <a:latin typeface="Calibri" panose="020F0502020204030204" pitchFamily="34" charset="0"/>
                        </a:rPr>
                        <a:t>Итого печать буклетов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>
                          <a:effectLst/>
                          <a:latin typeface="Calibri" panose="020F0502020204030204" pitchFamily="34" charset="0"/>
                        </a:rPr>
                        <a:t>5 000 000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467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34340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Итого вспомогательные материалы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14 000 000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anose="020F0502020204030204" pitchFamily="34" charset="0"/>
                        </a:rPr>
                        <a:t>1 308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4517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1" y="228600"/>
            <a:ext cx="6781799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Командировочные расходы (пример)</a:t>
            </a:r>
            <a:endParaRPr lang="ru-RU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603067" y="1447800"/>
            <a:ext cx="7093133" cy="37126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7543800" y="6443841"/>
            <a:ext cx="14478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www.energybel.by</a:t>
            </a:r>
            <a:endParaRPr lang="ru-RU" sz="1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920542"/>
            <a:ext cx="914400" cy="800298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5717655"/>
              </p:ext>
            </p:extLst>
          </p:nvPr>
        </p:nvGraphicFramePr>
        <p:xfrm>
          <a:off x="685800" y="1295400"/>
          <a:ext cx="7315199" cy="449579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449170"/>
                <a:gridCol w="1555844"/>
                <a:gridCol w="1310185"/>
              </a:tblGrid>
              <a:tr h="408709">
                <a:tc>
                  <a:txBody>
                    <a:bodyPr/>
                    <a:lstStyle/>
                    <a:p>
                      <a:pPr algn="l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 dirty="0">
                          <a:effectLst/>
                          <a:latin typeface="Calibri" panose="020F0502020204030204" pitchFamily="34" charset="0"/>
                        </a:rPr>
                        <a:t>BLR</a:t>
                      </a:r>
                      <a:endParaRPr lang="en-GB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u="none" strike="noStrike">
                          <a:effectLst/>
                          <a:latin typeface="Calibri" panose="020F0502020204030204" pitchFamily="34" charset="0"/>
                        </a:rPr>
                        <a:t>USD</a:t>
                      </a:r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Командировка в </a:t>
                      </a:r>
                      <a:r>
                        <a:rPr lang="ru-RU" sz="1800" u="none" strike="noStrike" dirty="0" err="1" smtClean="0">
                          <a:effectLst/>
                          <a:latin typeface="Calibri" panose="020F0502020204030204" pitchFamily="34" charset="0"/>
                        </a:rPr>
                        <a:t>г.Витебск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Количество командируемых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Количество дней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Проезд в две стороны (на одного)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300 000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Итого проезд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600 000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56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Проживание (1 ночь), на одного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700 000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effectLst/>
                          <a:latin typeface="Calibri" panose="020F0502020204030204" pitchFamily="34" charset="0"/>
                        </a:rPr>
                        <a:t>Итого проживание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1 400 000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131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u="none" strike="noStrike">
                          <a:effectLst/>
                          <a:latin typeface="Calibri" panose="020F0502020204030204" pitchFamily="34" charset="0"/>
                        </a:rPr>
                        <a:t>Суточные (на одного)</a:t>
                      </a:r>
                      <a:endParaRPr lang="ru-RU" sz="18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100 000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u="none" strike="noStrike" dirty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ru-RU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i="1" u="none" strike="noStrike">
                          <a:effectLst/>
                          <a:latin typeface="Calibri" panose="020F0502020204030204" pitchFamily="34" charset="0"/>
                        </a:rPr>
                        <a:t>Итого суточные</a:t>
                      </a:r>
                      <a:endParaRPr lang="ru-RU" sz="1800" b="1" i="1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400 000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i="1" u="none" strike="noStrike" dirty="0">
                          <a:effectLst/>
                          <a:latin typeface="Calibri" panose="020F0502020204030204" pitchFamily="34" charset="0"/>
                        </a:rPr>
                        <a:t>37</a:t>
                      </a:r>
                      <a:endParaRPr lang="ru-RU" sz="1800" b="1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  <a:tr h="408709">
                <a:tc>
                  <a:txBody>
                    <a:bodyPr/>
                    <a:lstStyle/>
                    <a:p>
                      <a:pPr algn="l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Итого: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>
                          <a:effectLst/>
                          <a:latin typeface="Calibri" panose="020F0502020204030204" pitchFamily="34" charset="0"/>
                        </a:rPr>
                        <a:t>2 100 000</a:t>
                      </a:r>
                      <a:endParaRPr lang="ru-RU" sz="1800" b="1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800" b="1" u="none" strike="noStrike" dirty="0">
                          <a:effectLst/>
                          <a:latin typeface="Calibri" panose="020F0502020204030204" pitchFamily="34" charset="0"/>
                        </a:rPr>
                        <a:t>196</a:t>
                      </a:r>
                      <a:endParaRPr lang="ru-RU" sz="18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317151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1072</TotalTime>
  <Words>1049</Words>
  <Application>Microsoft Office PowerPoint</Application>
  <PresentationFormat>On-screen Show (4:3)</PresentationFormat>
  <Paragraphs>576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Trebuchet MS</vt:lpstr>
      <vt:lpstr>Wingdings 3</vt:lpstr>
      <vt:lpstr>Facet</vt:lpstr>
      <vt:lpstr> Проект  «Энергоэффективность в школах»</vt:lpstr>
      <vt:lpstr>Объем финансирования мероприятий по ТОР</vt:lpstr>
      <vt:lpstr>Таблица софинансирования инициативы</vt:lpstr>
      <vt:lpstr>Расходы по найму сотрудников в Республике Беларусь (пример)</vt:lpstr>
      <vt:lpstr>Расходы по найму международных консультантов (пример)</vt:lpstr>
      <vt:lpstr>Расходы на проведение семинаров (пример)</vt:lpstr>
      <vt:lpstr>Расходы на оборудование (пример)</vt:lpstr>
      <vt:lpstr>Расходы на вспомогательные материалы (пример)</vt:lpstr>
      <vt:lpstr>Командировочные расходы (пример)</vt:lpstr>
      <vt:lpstr>Объем финансирования мероприятий по ТОР (пример)</vt:lpstr>
      <vt:lpstr>Таблица софинансирования инициативы (пример)</vt:lpstr>
      <vt:lpstr>PowerPoint Presentation</vt:lpstr>
      <vt:lpstr>Проект  «Разработка интегрированного подхода к расширению программы по энергосбережению»  Адрес:  Республика Беларусь, г. Минск, ул.Ф.Скорины,21, офис 502-б  тел. +375 17 3969340  www.energybel.by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Контент-план Страница ПРООН в Facebook</dc:title>
  <dc:creator>Aliaksandr Vlaskin</dc:creator>
  <cp:lastModifiedBy>project EEschools</cp:lastModifiedBy>
  <cp:revision>70</cp:revision>
  <dcterms:created xsi:type="dcterms:W3CDTF">2014-09-04T13:09:29Z</dcterms:created>
  <dcterms:modified xsi:type="dcterms:W3CDTF">2014-11-27T21:31:21Z</dcterms:modified>
</cp:coreProperties>
</file>