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handoutMasterIdLst>
    <p:handoutMasterId r:id="rId16"/>
  </p:handoutMasterIdLst>
  <p:sldIdLst>
    <p:sldId id="275" r:id="rId2"/>
    <p:sldId id="277" r:id="rId3"/>
    <p:sldId id="304" r:id="rId4"/>
    <p:sldId id="296" r:id="rId5"/>
    <p:sldId id="298" r:id="rId6"/>
    <p:sldId id="299" r:id="rId7"/>
    <p:sldId id="300" r:id="rId8"/>
    <p:sldId id="302" r:id="rId9"/>
    <p:sldId id="301" r:id="rId10"/>
    <p:sldId id="279" r:id="rId11"/>
    <p:sldId id="295" r:id="rId12"/>
    <p:sldId id="303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oject EEschools" initials="pE" lastIdx="10" clrIdx="0">
    <p:extLst>
      <p:ext uri="{19B8F6BF-5375-455C-9EA6-DF929625EA0E}">
        <p15:presenceInfo xmlns:p15="http://schemas.microsoft.com/office/powerpoint/2012/main" userId="51cbb7222d69803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4947F-672A-46A7-A330-3F0209D0D44E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541BE-666C-4630-B753-D423136CEE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870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F7418-0935-4362-80B3-C45302961F53}" type="datetimeFigureOut">
              <a:rPr lang="ru-RU" smtClean="0"/>
              <a:pPr/>
              <a:t>28.11.2014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EB5DF-30C2-4DB6-A59F-5A0852158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055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EB5DF-30C2-4DB6-A59F-5A0852158EC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19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A96A-338A-4C05-8537-7C3020CF630C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C3350-8AC8-4D0A-B617-9C36CA433F10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7B9D-9CD0-49E1-9ED8-BB08649495D6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03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BAA2F-FB81-4337-95A8-2690B98A34A2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571B-190B-439E-9AAD-3D5C49DB4D87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03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472F-6890-4A4C-B445-C79607E8A23E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32078-D044-46BF-8F6F-D2BA35F6D7F1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0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9D76-4865-4FEA-8AEE-A2BAD21E30A6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5970B-CC94-4F8E-B53F-A46DA4280F3B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BBD42-30C7-4CB5-918D-06CC6DCEA031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0D-65EC-4375-9733-79AFE8F75334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0D535-BEDD-429A-B4E0-E13F224050BD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AC9-A631-4149-8662-324D44FD29F7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9B708-5814-4552-BAB2-3257E9CE44B9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94DD2-9601-452E-AD72-6CB2F5F75B73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B76D-4D2F-4516-931F-7ADB44534BF4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306A7-ED4E-4A93-B171-A84BF6F54E43}" type="datetime1">
              <a:rPr lang="en-US" smtClean="0"/>
              <a:pPr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2194250"/>
            <a:ext cx="5791200" cy="598626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 err="1" smtClean="0">
                <a:solidFill>
                  <a:schemeClr val="tx1"/>
                </a:solidFill>
              </a:rPr>
              <a:t>Энергоэффективность</a:t>
            </a:r>
            <a:r>
              <a:rPr lang="ru-RU" sz="1800" b="1" dirty="0" smtClean="0">
                <a:solidFill>
                  <a:schemeClr val="tx1"/>
                </a:solidFill>
              </a:rPr>
              <a:t> в школах»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26138"/>
            <a:ext cx="6400800" cy="31888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формулировки целей, задач и мероприятий в рамках проектных инициатив. Типовые ошибки при оформлении заявок.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Сталыго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В.М.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897510" cy="112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55" y="15160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4039"/>
            <a:ext cx="2698399" cy="73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132018" cy="2373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6172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28 ноября, 2014 г.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г. Гродно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4143"/>
            <a:ext cx="6969034" cy="259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Типовые ошибки при оформлении заявок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7600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409979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10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3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85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Формулировки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371600"/>
            <a:ext cx="6347714" cy="46697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Не точные и не следуют логической последовательности – какие мероприятия и как помогают решить задачи, которые необходимо выполнить для достижения цели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Алгоритм МУДРО не учтен при формулировке задач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Грамматические и орфографические ошибки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Автор заявки часто исходит из того, что те, кто ее будет читать хорошо знакомы с проблемой, которую в рамках проектной инициативы он/она  намерены решить или наоборот, никто не понимает проблемы территории и поэтому используется слишком много ненужных деталей в формулировках.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Из формулировок сложно понять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то? что? где? когда? 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ачем? как?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3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pPr algn="ctr"/>
            <a:r>
              <a:rPr lang="ru-RU" b="1" dirty="0" smtClean="0"/>
              <a:t>Результаты 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0"/>
            <a:ext cx="6347714" cy="4441163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Краткосрочные и долгосрочные – это важно указать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Насколько широким будет охват мероприятиями проекта населения и заинтересованных не указано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Качественные и количественные показатели – не сбалансированы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Результаты деятельности и финансирование, планируемое для них непропорциональны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Нет четкой ссылки на роль и участие партнеров в достижении мероприятий, даже если партнеры дают </a:t>
            </a:r>
            <a:r>
              <a:rPr lang="ru-RU" dirty="0" err="1" smtClean="0">
                <a:solidFill>
                  <a:schemeClr val="tx1"/>
                </a:solidFill>
              </a:rPr>
              <a:t>неденежный</a:t>
            </a:r>
            <a:r>
              <a:rPr lang="ru-RU" dirty="0" smtClean="0">
                <a:solidFill>
                  <a:schemeClr val="tx1"/>
                </a:solidFill>
              </a:rPr>
              <a:t> вклад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Результаты не могут быть сами по себе, а проблемная ситуация, которую будет решать заявитель сама по себе.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876800"/>
            <a:ext cx="5791200" cy="47488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Разработка интегрированного подхода к расширению программы по энергосбережению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Адрес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Республика </a:t>
            </a:r>
            <a:r>
              <a:rPr lang="ru-RU" sz="1400" b="1" dirty="0">
                <a:solidFill>
                  <a:schemeClr val="tx1"/>
                </a:solidFill>
              </a:rPr>
              <a:t>Беларусь, г. Минск, ул.Ф.Скорины,21, офис </a:t>
            </a:r>
            <a:r>
              <a:rPr lang="ru-RU" sz="1400" b="1" dirty="0" smtClean="0">
                <a:solidFill>
                  <a:schemeClr val="tx1"/>
                </a:solidFill>
              </a:rPr>
              <a:t>502-б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тел. +375 17 3969340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www.energybel.by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676400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36999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24" y="404332"/>
            <a:ext cx="3273552" cy="8961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5110"/>
            <a:ext cx="4495800" cy="113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217063"/>
            <a:ext cx="1478283" cy="309982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80845" y="609600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13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2006025"/>
            <a:ext cx="5576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6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024" y="1752600"/>
            <a:ext cx="6781800" cy="3804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ЦЕЛИ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МЕРОПРИЯТИЯ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44" y="5900654"/>
            <a:ext cx="914400" cy="8002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15200" y="6423953"/>
            <a:ext cx="15897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www.energybel.by</a:t>
            </a:r>
            <a:endParaRPr lang="ru-RU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118240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4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733610" y="57776"/>
            <a:ext cx="4754064" cy="6780136"/>
            <a:chOff x="2544" y="-141"/>
            <a:chExt cx="6515" cy="9899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2621" y="-131"/>
              <a:ext cx="6428" cy="2472"/>
              <a:chOff x="2621" y="-131"/>
              <a:chExt cx="6428" cy="2472"/>
            </a:xfrm>
          </p:grpSpPr>
          <p:sp>
            <p:nvSpPr>
              <p:cNvPr id="37" name="Freeform 4"/>
              <p:cNvSpPr>
                <a:spLocks/>
              </p:cNvSpPr>
              <p:nvPr/>
            </p:nvSpPr>
            <p:spPr bwMode="auto">
              <a:xfrm>
                <a:off x="2621" y="-131"/>
                <a:ext cx="6428" cy="2472"/>
              </a:xfrm>
              <a:custGeom>
                <a:avLst/>
                <a:gdLst>
                  <a:gd name="T0" fmla="+- 0 8635 2621"/>
                  <a:gd name="T1" fmla="*/ T0 w 6428"/>
                  <a:gd name="T2" fmla="+- 0 -131 -131"/>
                  <a:gd name="T3" fmla="*/ -131 h 2472"/>
                  <a:gd name="T4" fmla="+- 0 3029 2621"/>
                  <a:gd name="T5" fmla="*/ T4 w 6428"/>
                  <a:gd name="T6" fmla="+- 0 -131 -131"/>
                  <a:gd name="T7" fmla="*/ -131 h 2472"/>
                  <a:gd name="T8" fmla="+- 0 2995 2621"/>
                  <a:gd name="T9" fmla="*/ T8 w 6428"/>
                  <a:gd name="T10" fmla="+- 0 -130 -131"/>
                  <a:gd name="T11" fmla="*/ -130 h 2472"/>
                  <a:gd name="T12" fmla="+- 0 2931 2621"/>
                  <a:gd name="T13" fmla="*/ T12 w 6428"/>
                  <a:gd name="T14" fmla="+- 0 -119 -131"/>
                  <a:gd name="T15" fmla="*/ -119 h 2472"/>
                  <a:gd name="T16" fmla="+- 0 2870 2621"/>
                  <a:gd name="T17" fmla="*/ T16 w 6428"/>
                  <a:gd name="T18" fmla="+- 0 -98 -131"/>
                  <a:gd name="T19" fmla="*/ -98 h 2472"/>
                  <a:gd name="T20" fmla="+- 0 2814 2621"/>
                  <a:gd name="T21" fmla="*/ T20 w 6428"/>
                  <a:gd name="T22" fmla="+- 0 -69 -131"/>
                  <a:gd name="T23" fmla="*/ -69 h 2472"/>
                  <a:gd name="T24" fmla="+- 0 2763 2621"/>
                  <a:gd name="T25" fmla="*/ T24 w 6428"/>
                  <a:gd name="T26" fmla="+- 0 -31 -131"/>
                  <a:gd name="T27" fmla="*/ -31 h 2472"/>
                  <a:gd name="T28" fmla="+- 0 2719 2621"/>
                  <a:gd name="T29" fmla="*/ T28 w 6428"/>
                  <a:gd name="T30" fmla="+- 0 14 -131"/>
                  <a:gd name="T31" fmla="*/ 14 h 2472"/>
                  <a:gd name="T32" fmla="+- 0 2682 2621"/>
                  <a:gd name="T33" fmla="*/ T32 w 6428"/>
                  <a:gd name="T34" fmla="+- 0 65 -131"/>
                  <a:gd name="T35" fmla="*/ 65 h 2472"/>
                  <a:gd name="T36" fmla="+- 0 2653 2621"/>
                  <a:gd name="T37" fmla="*/ T36 w 6428"/>
                  <a:gd name="T38" fmla="+- 0 122 -131"/>
                  <a:gd name="T39" fmla="*/ 122 h 2472"/>
                  <a:gd name="T40" fmla="+- 0 2633 2621"/>
                  <a:gd name="T41" fmla="*/ T40 w 6428"/>
                  <a:gd name="T42" fmla="+- 0 183 -131"/>
                  <a:gd name="T43" fmla="*/ 183 h 2472"/>
                  <a:gd name="T44" fmla="+- 0 2622 2621"/>
                  <a:gd name="T45" fmla="*/ T44 w 6428"/>
                  <a:gd name="T46" fmla="+- 0 248 -131"/>
                  <a:gd name="T47" fmla="*/ 248 h 2472"/>
                  <a:gd name="T48" fmla="+- 0 2621 2621"/>
                  <a:gd name="T49" fmla="*/ T48 w 6428"/>
                  <a:gd name="T50" fmla="+- 0 282 -131"/>
                  <a:gd name="T51" fmla="*/ 282 h 2472"/>
                  <a:gd name="T52" fmla="+- 0 2621 2621"/>
                  <a:gd name="T53" fmla="*/ T52 w 6428"/>
                  <a:gd name="T54" fmla="+- 0 1928 -131"/>
                  <a:gd name="T55" fmla="*/ 1928 h 2472"/>
                  <a:gd name="T56" fmla="+- 0 2626 2621"/>
                  <a:gd name="T57" fmla="*/ T56 w 6428"/>
                  <a:gd name="T58" fmla="+- 0 1994 -131"/>
                  <a:gd name="T59" fmla="*/ 1994 h 2472"/>
                  <a:gd name="T60" fmla="+- 0 2642 2621"/>
                  <a:gd name="T61" fmla="*/ T60 w 6428"/>
                  <a:gd name="T62" fmla="+- 0 2058 -131"/>
                  <a:gd name="T63" fmla="*/ 2058 h 2472"/>
                  <a:gd name="T64" fmla="+- 0 2666 2621"/>
                  <a:gd name="T65" fmla="*/ T64 w 6428"/>
                  <a:gd name="T66" fmla="+- 0 2117 -131"/>
                  <a:gd name="T67" fmla="*/ 2117 h 2472"/>
                  <a:gd name="T68" fmla="+- 0 2699 2621"/>
                  <a:gd name="T69" fmla="*/ T68 w 6428"/>
                  <a:gd name="T70" fmla="+- 0 2171 -131"/>
                  <a:gd name="T71" fmla="*/ 2171 h 2472"/>
                  <a:gd name="T72" fmla="+- 0 2740 2621"/>
                  <a:gd name="T73" fmla="*/ T72 w 6428"/>
                  <a:gd name="T74" fmla="+- 0 2219 -131"/>
                  <a:gd name="T75" fmla="*/ 2219 h 2472"/>
                  <a:gd name="T76" fmla="+- 0 2788 2621"/>
                  <a:gd name="T77" fmla="*/ T76 w 6428"/>
                  <a:gd name="T78" fmla="+- 0 2261 -131"/>
                  <a:gd name="T79" fmla="*/ 2261 h 2472"/>
                  <a:gd name="T80" fmla="+- 0 2841 2621"/>
                  <a:gd name="T81" fmla="*/ T80 w 6428"/>
                  <a:gd name="T82" fmla="+- 0 2294 -131"/>
                  <a:gd name="T83" fmla="*/ 2294 h 2472"/>
                  <a:gd name="T84" fmla="+- 0 2900 2621"/>
                  <a:gd name="T85" fmla="*/ T84 w 6428"/>
                  <a:gd name="T86" fmla="+- 0 2320 -131"/>
                  <a:gd name="T87" fmla="*/ 2320 h 2472"/>
                  <a:gd name="T88" fmla="+- 0 2963 2621"/>
                  <a:gd name="T89" fmla="*/ T88 w 6428"/>
                  <a:gd name="T90" fmla="+- 0 2335 -131"/>
                  <a:gd name="T91" fmla="*/ 2335 h 2472"/>
                  <a:gd name="T92" fmla="+- 0 3029 2621"/>
                  <a:gd name="T93" fmla="*/ T92 w 6428"/>
                  <a:gd name="T94" fmla="+- 0 2341 -131"/>
                  <a:gd name="T95" fmla="*/ 2341 h 2472"/>
                  <a:gd name="T96" fmla="+- 0 8635 2621"/>
                  <a:gd name="T97" fmla="*/ T96 w 6428"/>
                  <a:gd name="T98" fmla="+- 0 2341 -131"/>
                  <a:gd name="T99" fmla="*/ 2341 h 2472"/>
                  <a:gd name="T100" fmla="+- 0 8702 2621"/>
                  <a:gd name="T101" fmla="*/ T100 w 6428"/>
                  <a:gd name="T102" fmla="+- 0 2335 -131"/>
                  <a:gd name="T103" fmla="*/ 2335 h 2472"/>
                  <a:gd name="T104" fmla="+- 0 8765 2621"/>
                  <a:gd name="T105" fmla="*/ T104 w 6428"/>
                  <a:gd name="T106" fmla="+- 0 2320 -131"/>
                  <a:gd name="T107" fmla="*/ 2320 h 2472"/>
                  <a:gd name="T108" fmla="+- 0 8824 2621"/>
                  <a:gd name="T109" fmla="*/ T108 w 6428"/>
                  <a:gd name="T110" fmla="+- 0 2294 -131"/>
                  <a:gd name="T111" fmla="*/ 2294 h 2472"/>
                  <a:gd name="T112" fmla="+- 0 8878 2621"/>
                  <a:gd name="T113" fmla="*/ T112 w 6428"/>
                  <a:gd name="T114" fmla="+- 0 2261 -131"/>
                  <a:gd name="T115" fmla="*/ 2261 h 2472"/>
                  <a:gd name="T116" fmla="+- 0 8926 2621"/>
                  <a:gd name="T117" fmla="*/ T116 w 6428"/>
                  <a:gd name="T118" fmla="+- 0 2219 -131"/>
                  <a:gd name="T119" fmla="*/ 2219 h 2472"/>
                  <a:gd name="T120" fmla="+- 0 8968 2621"/>
                  <a:gd name="T121" fmla="*/ T120 w 6428"/>
                  <a:gd name="T122" fmla="+- 0 2171 -131"/>
                  <a:gd name="T123" fmla="*/ 2171 h 2472"/>
                  <a:gd name="T124" fmla="+- 0 9001 2621"/>
                  <a:gd name="T125" fmla="*/ T124 w 6428"/>
                  <a:gd name="T126" fmla="+- 0 2117 -131"/>
                  <a:gd name="T127" fmla="*/ 2117 h 2472"/>
                  <a:gd name="T128" fmla="+- 0 9027 2621"/>
                  <a:gd name="T129" fmla="*/ T128 w 6428"/>
                  <a:gd name="T130" fmla="+- 0 2058 -131"/>
                  <a:gd name="T131" fmla="*/ 2058 h 2472"/>
                  <a:gd name="T132" fmla="+- 0 9043 2621"/>
                  <a:gd name="T133" fmla="*/ T132 w 6428"/>
                  <a:gd name="T134" fmla="+- 0 1994 -131"/>
                  <a:gd name="T135" fmla="*/ 1994 h 2472"/>
                  <a:gd name="T136" fmla="+- 0 9048 2621"/>
                  <a:gd name="T137" fmla="*/ T136 w 6428"/>
                  <a:gd name="T138" fmla="+- 0 1928 -131"/>
                  <a:gd name="T139" fmla="*/ 1928 h 2472"/>
                  <a:gd name="T140" fmla="+- 0 9048 2621"/>
                  <a:gd name="T141" fmla="*/ T140 w 6428"/>
                  <a:gd name="T142" fmla="+- 0 282 -131"/>
                  <a:gd name="T143" fmla="*/ 282 h 2472"/>
                  <a:gd name="T144" fmla="+- 0 9043 2621"/>
                  <a:gd name="T145" fmla="*/ T144 w 6428"/>
                  <a:gd name="T146" fmla="+- 0 215 -131"/>
                  <a:gd name="T147" fmla="*/ 215 h 2472"/>
                  <a:gd name="T148" fmla="+- 0 9027 2621"/>
                  <a:gd name="T149" fmla="*/ T148 w 6428"/>
                  <a:gd name="T150" fmla="+- 0 152 -131"/>
                  <a:gd name="T151" fmla="*/ 152 h 2472"/>
                  <a:gd name="T152" fmla="+- 0 9001 2621"/>
                  <a:gd name="T153" fmla="*/ T152 w 6428"/>
                  <a:gd name="T154" fmla="+- 0 93 -131"/>
                  <a:gd name="T155" fmla="*/ 93 h 2472"/>
                  <a:gd name="T156" fmla="+- 0 8968 2621"/>
                  <a:gd name="T157" fmla="*/ T156 w 6428"/>
                  <a:gd name="T158" fmla="+- 0 39 -131"/>
                  <a:gd name="T159" fmla="*/ 39 h 2472"/>
                  <a:gd name="T160" fmla="+- 0 8926 2621"/>
                  <a:gd name="T161" fmla="*/ T160 w 6428"/>
                  <a:gd name="T162" fmla="+- 0 -9 -131"/>
                  <a:gd name="T163" fmla="*/ -9 h 2472"/>
                  <a:gd name="T164" fmla="+- 0 8878 2621"/>
                  <a:gd name="T165" fmla="*/ T164 w 6428"/>
                  <a:gd name="T166" fmla="+- 0 -51 -131"/>
                  <a:gd name="T167" fmla="*/ -51 h 2472"/>
                  <a:gd name="T168" fmla="+- 0 8824 2621"/>
                  <a:gd name="T169" fmla="*/ T168 w 6428"/>
                  <a:gd name="T170" fmla="+- 0 -85 -131"/>
                  <a:gd name="T171" fmla="*/ -85 h 2472"/>
                  <a:gd name="T172" fmla="+- 0 8765 2621"/>
                  <a:gd name="T173" fmla="*/ T172 w 6428"/>
                  <a:gd name="T174" fmla="+- 0 -110 -131"/>
                  <a:gd name="T175" fmla="*/ -110 h 2472"/>
                  <a:gd name="T176" fmla="+- 0 8702 2621"/>
                  <a:gd name="T177" fmla="*/ T176 w 6428"/>
                  <a:gd name="T178" fmla="+- 0 -126 -131"/>
                  <a:gd name="T179" fmla="*/ -126 h 2472"/>
                  <a:gd name="T180" fmla="+- 0 8635 2621"/>
                  <a:gd name="T181" fmla="*/ T180 w 6428"/>
                  <a:gd name="T182" fmla="+- 0 -131 -131"/>
                  <a:gd name="T183" fmla="*/ -131 h 24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</a:cxnLst>
                <a:rect l="0" t="0" r="r" b="b"/>
                <a:pathLst>
                  <a:path w="6428" h="2472">
                    <a:moveTo>
                      <a:pt x="6014" y="0"/>
                    </a:moveTo>
                    <a:lnTo>
                      <a:pt x="408" y="0"/>
                    </a:lnTo>
                    <a:lnTo>
                      <a:pt x="374" y="1"/>
                    </a:lnTo>
                    <a:lnTo>
                      <a:pt x="310" y="12"/>
                    </a:lnTo>
                    <a:lnTo>
                      <a:pt x="249" y="33"/>
                    </a:lnTo>
                    <a:lnTo>
                      <a:pt x="193" y="62"/>
                    </a:lnTo>
                    <a:lnTo>
                      <a:pt x="142" y="100"/>
                    </a:lnTo>
                    <a:lnTo>
                      <a:pt x="98" y="145"/>
                    </a:lnTo>
                    <a:lnTo>
                      <a:pt x="61" y="196"/>
                    </a:lnTo>
                    <a:lnTo>
                      <a:pt x="32" y="253"/>
                    </a:lnTo>
                    <a:lnTo>
                      <a:pt x="12" y="314"/>
                    </a:lnTo>
                    <a:lnTo>
                      <a:pt x="1" y="379"/>
                    </a:lnTo>
                    <a:lnTo>
                      <a:pt x="0" y="413"/>
                    </a:lnTo>
                    <a:lnTo>
                      <a:pt x="0" y="2059"/>
                    </a:lnTo>
                    <a:lnTo>
                      <a:pt x="5" y="2125"/>
                    </a:lnTo>
                    <a:lnTo>
                      <a:pt x="21" y="2189"/>
                    </a:lnTo>
                    <a:lnTo>
                      <a:pt x="45" y="2248"/>
                    </a:lnTo>
                    <a:lnTo>
                      <a:pt x="78" y="2302"/>
                    </a:lnTo>
                    <a:lnTo>
                      <a:pt x="119" y="2350"/>
                    </a:lnTo>
                    <a:lnTo>
                      <a:pt x="167" y="2392"/>
                    </a:lnTo>
                    <a:lnTo>
                      <a:pt x="220" y="2425"/>
                    </a:lnTo>
                    <a:lnTo>
                      <a:pt x="279" y="2451"/>
                    </a:lnTo>
                    <a:lnTo>
                      <a:pt x="342" y="2466"/>
                    </a:lnTo>
                    <a:lnTo>
                      <a:pt x="408" y="2472"/>
                    </a:lnTo>
                    <a:lnTo>
                      <a:pt x="6014" y="2472"/>
                    </a:lnTo>
                    <a:lnTo>
                      <a:pt x="6081" y="2466"/>
                    </a:lnTo>
                    <a:lnTo>
                      <a:pt x="6144" y="2451"/>
                    </a:lnTo>
                    <a:lnTo>
                      <a:pt x="6203" y="2425"/>
                    </a:lnTo>
                    <a:lnTo>
                      <a:pt x="6257" y="2392"/>
                    </a:lnTo>
                    <a:lnTo>
                      <a:pt x="6305" y="2350"/>
                    </a:lnTo>
                    <a:lnTo>
                      <a:pt x="6347" y="2302"/>
                    </a:lnTo>
                    <a:lnTo>
                      <a:pt x="6380" y="2248"/>
                    </a:lnTo>
                    <a:lnTo>
                      <a:pt x="6406" y="2189"/>
                    </a:lnTo>
                    <a:lnTo>
                      <a:pt x="6422" y="2125"/>
                    </a:lnTo>
                    <a:lnTo>
                      <a:pt x="6427" y="2059"/>
                    </a:lnTo>
                    <a:lnTo>
                      <a:pt x="6427" y="413"/>
                    </a:lnTo>
                    <a:lnTo>
                      <a:pt x="6422" y="346"/>
                    </a:lnTo>
                    <a:lnTo>
                      <a:pt x="6406" y="283"/>
                    </a:lnTo>
                    <a:lnTo>
                      <a:pt x="6380" y="224"/>
                    </a:lnTo>
                    <a:lnTo>
                      <a:pt x="6347" y="170"/>
                    </a:lnTo>
                    <a:lnTo>
                      <a:pt x="6305" y="122"/>
                    </a:lnTo>
                    <a:lnTo>
                      <a:pt x="6257" y="80"/>
                    </a:lnTo>
                    <a:lnTo>
                      <a:pt x="6203" y="46"/>
                    </a:lnTo>
                    <a:lnTo>
                      <a:pt x="6144" y="21"/>
                    </a:lnTo>
                    <a:lnTo>
                      <a:pt x="6081" y="5"/>
                    </a:lnTo>
                    <a:lnTo>
                      <a:pt x="6014" y="0"/>
                    </a:ln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95" y="2451"/>
              <a:ext cx="610" cy="293"/>
              <a:chOff x="5395" y="2451"/>
              <a:chExt cx="610" cy="293"/>
            </a:xfrm>
          </p:grpSpPr>
          <p:sp>
            <p:nvSpPr>
              <p:cNvPr id="35" name="Freeform 6"/>
              <p:cNvSpPr>
                <a:spLocks/>
              </p:cNvSpPr>
              <p:nvPr/>
            </p:nvSpPr>
            <p:spPr bwMode="auto">
              <a:xfrm>
                <a:off x="5395" y="2451"/>
                <a:ext cx="610" cy="293"/>
              </a:xfrm>
              <a:custGeom>
                <a:avLst/>
                <a:gdLst>
                  <a:gd name="T0" fmla="+- 0 5698 5395"/>
                  <a:gd name="T1" fmla="*/ T0 w 610"/>
                  <a:gd name="T2" fmla="+- 0 2451 2451"/>
                  <a:gd name="T3" fmla="*/ 2451 h 293"/>
                  <a:gd name="T4" fmla="+- 0 5625 5395"/>
                  <a:gd name="T5" fmla="*/ T4 w 610"/>
                  <a:gd name="T6" fmla="+- 0 2460 2451"/>
                  <a:gd name="T7" fmla="*/ 2460 h 293"/>
                  <a:gd name="T8" fmla="+- 0 5558 5395"/>
                  <a:gd name="T9" fmla="*/ T8 w 610"/>
                  <a:gd name="T10" fmla="+- 0 2484 2451"/>
                  <a:gd name="T11" fmla="*/ 2484 h 293"/>
                  <a:gd name="T12" fmla="+- 0 5500 5395"/>
                  <a:gd name="T13" fmla="*/ T12 w 610"/>
                  <a:gd name="T14" fmla="+- 0 2521 2451"/>
                  <a:gd name="T15" fmla="*/ 2521 h 293"/>
                  <a:gd name="T16" fmla="+- 0 5453 5395"/>
                  <a:gd name="T17" fmla="*/ T16 w 610"/>
                  <a:gd name="T18" fmla="+- 0 2571 2451"/>
                  <a:gd name="T19" fmla="*/ 2571 h 293"/>
                  <a:gd name="T20" fmla="+- 0 5419 5395"/>
                  <a:gd name="T21" fmla="*/ T20 w 610"/>
                  <a:gd name="T22" fmla="+- 0 2630 2451"/>
                  <a:gd name="T23" fmla="*/ 2630 h 293"/>
                  <a:gd name="T24" fmla="+- 0 5399 5395"/>
                  <a:gd name="T25" fmla="*/ T24 w 610"/>
                  <a:gd name="T26" fmla="+- 0 2696 2451"/>
                  <a:gd name="T27" fmla="*/ 2696 h 293"/>
                  <a:gd name="T28" fmla="+- 0 5395 5395"/>
                  <a:gd name="T29" fmla="*/ T28 w 610"/>
                  <a:gd name="T30" fmla="+- 0 2744 2451"/>
                  <a:gd name="T31" fmla="*/ 2744 h 293"/>
                  <a:gd name="T32" fmla="+- 0 5544 5395"/>
                  <a:gd name="T33" fmla="*/ T32 w 610"/>
                  <a:gd name="T34" fmla="+- 0 2744 2451"/>
                  <a:gd name="T35" fmla="*/ 2744 h 293"/>
                  <a:gd name="T36" fmla="+- 0 5546 5395"/>
                  <a:gd name="T37" fmla="*/ T36 w 610"/>
                  <a:gd name="T38" fmla="+- 0 2721 2451"/>
                  <a:gd name="T39" fmla="*/ 2721 h 293"/>
                  <a:gd name="T40" fmla="+- 0 5551 5395"/>
                  <a:gd name="T41" fmla="*/ T40 w 610"/>
                  <a:gd name="T42" fmla="+- 0 2700 2451"/>
                  <a:gd name="T43" fmla="*/ 2700 h 293"/>
                  <a:gd name="T44" fmla="+- 0 5586 5395"/>
                  <a:gd name="T45" fmla="*/ T44 w 610"/>
                  <a:gd name="T46" fmla="+- 0 2645 2451"/>
                  <a:gd name="T47" fmla="*/ 2645 h 293"/>
                  <a:gd name="T48" fmla="+- 0 5641 5395"/>
                  <a:gd name="T49" fmla="*/ T48 w 610"/>
                  <a:gd name="T50" fmla="+- 0 2610 2451"/>
                  <a:gd name="T51" fmla="*/ 2610 h 293"/>
                  <a:gd name="T52" fmla="+- 0 5685 5395"/>
                  <a:gd name="T53" fmla="*/ T52 w 610"/>
                  <a:gd name="T54" fmla="+- 0 2601 2451"/>
                  <a:gd name="T55" fmla="*/ 2601 h 293"/>
                  <a:gd name="T56" fmla="+- 0 5966 5395"/>
                  <a:gd name="T57" fmla="*/ T56 w 610"/>
                  <a:gd name="T58" fmla="+- 0 2601 2451"/>
                  <a:gd name="T59" fmla="*/ 2601 h 293"/>
                  <a:gd name="T60" fmla="+- 0 5960 5395"/>
                  <a:gd name="T61" fmla="*/ T60 w 610"/>
                  <a:gd name="T62" fmla="+- 0 2589 2451"/>
                  <a:gd name="T63" fmla="*/ 2589 h 293"/>
                  <a:gd name="T64" fmla="+- 0 5916 5395"/>
                  <a:gd name="T65" fmla="*/ T64 w 610"/>
                  <a:gd name="T66" fmla="+- 0 2537 2451"/>
                  <a:gd name="T67" fmla="*/ 2537 h 293"/>
                  <a:gd name="T68" fmla="+- 0 5861 5395"/>
                  <a:gd name="T69" fmla="*/ T68 w 610"/>
                  <a:gd name="T70" fmla="+- 0 2495 2451"/>
                  <a:gd name="T71" fmla="*/ 2495 h 293"/>
                  <a:gd name="T72" fmla="+- 0 5796 5395"/>
                  <a:gd name="T73" fmla="*/ T72 w 610"/>
                  <a:gd name="T74" fmla="+- 0 2466 2451"/>
                  <a:gd name="T75" fmla="*/ 2466 h 293"/>
                  <a:gd name="T76" fmla="+- 0 5723 5395"/>
                  <a:gd name="T77" fmla="*/ T76 w 610"/>
                  <a:gd name="T78" fmla="+- 0 2452 2451"/>
                  <a:gd name="T79" fmla="*/ 2452 h 293"/>
                  <a:gd name="T80" fmla="+- 0 5698 5395"/>
                  <a:gd name="T81" fmla="*/ T80 w 610"/>
                  <a:gd name="T82" fmla="+- 0 2451 2451"/>
                  <a:gd name="T83" fmla="*/ 2451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0" h="293">
                    <a:moveTo>
                      <a:pt x="303" y="0"/>
                    </a:moveTo>
                    <a:lnTo>
                      <a:pt x="230" y="9"/>
                    </a:lnTo>
                    <a:lnTo>
                      <a:pt x="163" y="33"/>
                    </a:lnTo>
                    <a:lnTo>
                      <a:pt x="105" y="70"/>
                    </a:lnTo>
                    <a:lnTo>
                      <a:pt x="58" y="120"/>
                    </a:lnTo>
                    <a:lnTo>
                      <a:pt x="24" y="179"/>
                    </a:lnTo>
                    <a:lnTo>
                      <a:pt x="4" y="245"/>
                    </a:lnTo>
                    <a:lnTo>
                      <a:pt x="0" y="293"/>
                    </a:lnTo>
                    <a:lnTo>
                      <a:pt x="149" y="293"/>
                    </a:lnTo>
                    <a:lnTo>
                      <a:pt x="151" y="270"/>
                    </a:lnTo>
                    <a:lnTo>
                      <a:pt x="156" y="249"/>
                    </a:lnTo>
                    <a:lnTo>
                      <a:pt x="191" y="194"/>
                    </a:lnTo>
                    <a:lnTo>
                      <a:pt x="246" y="159"/>
                    </a:lnTo>
                    <a:lnTo>
                      <a:pt x="290" y="150"/>
                    </a:lnTo>
                    <a:lnTo>
                      <a:pt x="571" y="150"/>
                    </a:lnTo>
                    <a:lnTo>
                      <a:pt x="565" y="138"/>
                    </a:lnTo>
                    <a:lnTo>
                      <a:pt x="521" y="86"/>
                    </a:lnTo>
                    <a:lnTo>
                      <a:pt x="466" y="44"/>
                    </a:lnTo>
                    <a:lnTo>
                      <a:pt x="401" y="15"/>
                    </a:lnTo>
                    <a:lnTo>
                      <a:pt x="328" y="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Freeform 7"/>
              <p:cNvSpPr>
                <a:spLocks/>
              </p:cNvSpPr>
              <p:nvPr/>
            </p:nvSpPr>
            <p:spPr bwMode="auto">
              <a:xfrm>
                <a:off x="5395" y="2451"/>
                <a:ext cx="610" cy="293"/>
              </a:xfrm>
              <a:custGeom>
                <a:avLst/>
                <a:gdLst>
                  <a:gd name="T0" fmla="+- 0 5966 5395"/>
                  <a:gd name="T1" fmla="*/ T0 w 610"/>
                  <a:gd name="T2" fmla="+- 0 2601 2451"/>
                  <a:gd name="T3" fmla="*/ 2601 h 293"/>
                  <a:gd name="T4" fmla="+- 0 5685 5395"/>
                  <a:gd name="T5" fmla="*/ T4 w 610"/>
                  <a:gd name="T6" fmla="+- 0 2601 2451"/>
                  <a:gd name="T7" fmla="*/ 2601 h 293"/>
                  <a:gd name="T8" fmla="+- 0 5712 5395"/>
                  <a:gd name="T9" fmla="*/ T8 w 610"/>
                  <a:gd name="T10" fmla="+- 0 2602 2451"/>
                  <a:gd name="T11" fmla="*/ 2602 h 293"/>
                  <a:gd name="T12" fmla="+- 0 5736 5395"/>
                  <a:gd name="T13" fmla="*/ T12 w 610"/>
                  <a:gd name="T14" fmla="+- 0 2606 2451"/>
                  <a:gd name="T15" fmla="*/ 2606 h 293"/>
                  <a:gd name="T16" fmla="+- 0 5797 5395"/>
                  <a:gd name="T17" fmla="*/ T16 w 610"/>
                  <a:gd name="T18" fmla="+- 0 2635 2451"/>
                  <a:gd name="T19" fmla="*/ 2635 h 293"/>
                  <a:gd name="T20" fmla="+- 0 5837 5395"/>
                  <a:gd name="T21" fmla="*/ T20 w 610"/>
                  <a:gd name="T22" fmla="+- 0 2683 2451"/>
                  <a:gd name="T23" fmla="*/ 2683 h 293"/>
                  <a:gd name="T24" fmla="+- 0 5850 5395"/>
                  <a:gd name="T25" fmla="*/ T24 w 610"/>
                  <a:gd name="T26" fmla="+- 0 2722 2451"/>
                  <a:gd name="T27" fmla="*/ 2722 h 293"/>
                  <a:gd name="T28" fmla="+- 0 6005 5395"/>
                  <a:gd name="T29" fmla="*/ T28 w 610"/>
                  <a:gd name="T30" fmla="+- 0 2744 2451"/>
                  <a:gd name="T31" fmla="*/ 2744 h 293"/>
                  <a:gd name="T32" fmla="+- 0 5996 5395"/>
                  <a:gd name="T33" fmla="*/ T32 w 610"/>
                  <a:gd name="T34" fmla="+- 0 2673 2451"/>
                  <a:gd name="T35" fmla="*/ 2673 h 293"/>
                  <a:gd name="T36" fmla="+- 0 5971 5395"/>
                  <a:gd name="T37" fmla="*/ T36 w 610"/>
                  <a:gd name="T38" fmla="+- 0 2609 2451"/>
                  <a:gd name="T39" fmla="*/ 2609 h 293"/>
                  <a:gd name="T40" fmla="+- 0 5966 5395"/>
                  <a:gd name="T41" fmla="*/ T40 w 610"/>
                  <a:gd name="T42" fmla="+- 0 2601 2451"/>
                  <a:gd name="T43" fmla="*/ 2601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0" h="293">
                    <a:moveTo>
                      <a:pt x="571" y="150"/>
                    </a:moveTo>
                    <a:lnTo>
                      <a:pt x="290" y="150"/>
                    </a:lnTo>
                    <a:lnTo>
                      <a:pt x="317" y="151"/>
                    </a:lnTo>
                    <a:lnTo>
                      <a:pt x="341" y="155"/>
                    </a:lnTo>
                    <a:lnTo>
                      <a:pt x="402" y="184"/>
                    </a:lnTo>
                    <a:lnTo>
                      <a:pt x="442" y="232"/>
                    </a:lnTo>
                    <a:lnTo>
                      <a:pt x="455" y="271"/>
                    </a:lnTo>
                    <a:lnTo>
                      <a:pt x="610" y="293"/>
                    </a:lnTo>
                    <a:lnTo>
                      <a:pt x="601" y="222"/>
                    </a:lnTo>
                    <a:lnTo>
                      <a:pt x="576" y="158"/>
                    </a:lnTo>
                    <a:lnTo>
                      <a:pt x="571" y="150"/>
                    </a:lnTo>
                    <a:close/>
                  </a:path>
                </a:pathLst>
              </a:cu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5371" y="2408"/>
              <a:ext cx="615" cy="293"/>
              <a:chOff x="5371" y="2408"/>
              <a:chExt cx="615" cy="293"/>
            </a:xfrm>
          </p:grpSpPr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5371" y="2408"/>
                <a:ext cx="615" cy="293"/>
              </a:xfrm>
              <a:custGeom>
                <a:avLst/>
                <a:gdLst>
                  <a:gd name="T0" fmla="+- 0 5678 5371"/>
                  <a:gd name="T1" fmla="*/ T0 w 615"/>
                  <a:gd name="T2" fmla="+- 0 2408 2408"/>
                  <a:gd name="T3" fmla="*/ 2408 h 293"/>
                  <a:gd name="T4" fmla="+- 0 5605 5371"/>
                  <a:gd name="T5" fmla="*/ T4 w 615"/>
                  <a:gd name="T6" fmla="+- 0 2417 2408"/>
                  <a:gd name="T7" fmla="*/ 2417 h 293"/>
                  <a:gd name="T8" fmla="+- 0 5538 5371"/>
                  <a:gd name="T9" fmla="*/ T8 w 615"/>
                  <a:gd name="T10" fmla="+- 0 2441 2408"/>
                  <a:gd name="T11" fmla="*/ 2441 h 293"/>
                  <a:gd name="T12" fmla="+- 0 5479 5371"/>
                  <a:gd name="T13" fmla="*/ T12 w 615"/>
                  <a:gd name="T14" fmla="+- 0 2480 2408"/>
                  <a:gd name="T15" fmla="*/ 2480 h 293"/>
                  <a:gd name="T16" fmla="+- 0 5431 5371"/>
                  <a:gd name="T17" fmla="*/ T16 w 615"/>
                  <a:gd name="T18" fmla="+- 0 2529 2408"/>
                  <a:gd name="T19" fmla="*/ 2529 h 293"/>
                  <a:gd name="T20" fmla="+- 0 5396 5371"/>
                  <a:gd name="T21" fmla="*/ T20 w 615"/>
                  <a:gd name="T22" fmla="+- 0 2588 2408"/>
                  <a:gd name="T23" fmla="*/ 2588 h 293"/>
                  <a:gd name="T24" fmla="+- 0 5375 5371"/>
                  <a:gd name="T25" fmla="*/ T24 w 615"/>
                  <a:gd name="T26" fmla="+- 0 2654 2408"/>
                  <a:gd name="T27" fmla="*/ 2654 h 293"/>
                  <a:gd name="T28" fmla="+- 0 5371 5371"/>
                  <a:gd name="T29" fmla="*/ T28 w 615"/>
                  <a:gd name="T30" fmla="+- 0 2701 2408"/>
                  <a:gd name="T31" fmla="*/ 2701 h 293"/>
                  <a:gd name="T32" fmla="+- 0 5525 5371"/>
                  <a:gd name="T33" fmla="*/ T32 w 615"/>
                  <a:gd name="T34" fmla="+- 0 2701 2408"/>
                  <a:gd name="T35" fmla="*/ 2701 h 293"/>
                  <a:gd name="T36" fmla="+- 0 5527 5371"/>
                  <a:gd name="T37" fmla="*/ T36 w 615"/>
                  <a:gd name="T38" fmla="+- 0 2678 2408"/>
                  <a:gd name="T39" fmla="*/ 2678 h 293"/>
                  <a:gd name="T40" fmla="+- 0 5532 5371"/>
                  <a:gd name="T41" fmla="*/ T40 w 615"/>
                  <a:gd name="T42" fmla="+- 0 2657 2408"/>
                  <a:gd name="T43" fmla="*/ 2657 h 293"/>
                  <a:gd name="T44" fmla="+- 0 5567 5371"/>
                  <a:gd name="T45" fmla="*/ T44 w 615"/>
                  <a:gd name="T46" fmla="+- 0 2602 2408"/>
                  <a:gd name="T47" fmla="*/ 2602 h 293"/>
                  <a:gd name="T48" fmla="+- 0 5622 5371"/>
                  <a:gd name="T49" fmla="*/ T48 w 615"/>
                  <a:gd name="T50" fmla="+- 0 2567 2408"/>
                  <a:gd name="T51" fmla="*/ 2567 h 293"/>
                  <a:gd name="T52" fmla="+- 0 5666 5371"/>
                  <a:gd name="T53" fmla="*/ T52 w 615"/>
                  <a:gd name="T54" fmla="+- 0 2557 2408"/>
                  <a:gd name="T55" fmla="*/ 2557 h 293"/>
                  <a:gd name="T56" fmla="+- 0 5945 5371"/>
                  <a:gd name="T57" fmla="*/ T56 w 615"/>
                  <a:gd name="T58" fmla="+- 0 2557 2408"/>
                  <a:gd name="T59" fmla="*/ 2557 h 293"/>
                  <a:gd name="T60" fmla="+- 0 5939 5371"/>
                  <a:gd name="T61" fmla="*/ T60 w 615"/>
                  <a:gd name="T62" fmla="+- 0 2548 2408"/>
                  <a:gd name="T63" fmla="*/ 2548 h 293"/>
                  <a:gd name="T64" fmla="+- 0 5895 5371"/>
                  <a:gd name="T65" fmla="*/ T64 w 615"/>
                  <a:gd name="T66" fmla="+- 0 2495 2408"/>
                  <a:gd name="T67" fmla="*/ 2495 h 293"/>
                  <a:gd name="T68" fmla="+- 0 5839 5371"/>
                  <a:gd name="T69" fmla="*/ T68 w 615"/>
                  <a:gd name="T70" fmla="+- 0 2453 2408"/>
                  <a:gd name="T71" fmla="*/ 2453 h 293"/>
                  <a:gd name="T72" fmla="+- 0 5775 5371"/>
                  <a:gd name="T73" fmla="*/ T72 w 615"/>
                  <a:gd name="T74" fmla="+- 0 2423 2408"/>
                  <a:gd name="T75" fmla="*/ 2423 h 293"/>
                  <a:gd name="T76" fmla="+- 0 5703 5371"/>
                  <a:gd name="T77" fmla="*/ T76 w 615"/>
                  <a:gd name="T78" fmla="+- 0 2409 2408"/>
                  <a:gd name="T79" fmla="*/ 2409 h 293"/>
                  <a:gd name="T80" fmla="+- 0 5678 5371"/>
                  <a:gd name="T81" fmla="*/ T80 w 615"/>
                  <a:gd name="T82" fmla="+- 0 2408 2408"/>
                  <a:gd name="T83" fmla="*/ 2408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5" h="293">
                    <a:moveTo>
                      <a:pt x="307" y="0"/>
                    </a:moveTo>
                    <a:lnTo>
                      <a:pt x="234" y="9"/>
                    </a:lnTo>
                    <a:lnTo>
                      <a:pt x="167" y="33"/>
                    </a:lnTo>
                    <a:lnTo>
                      <a:pt x="108" y="72"/>
                    </a:lnTo>
                    <a:lnTo>
                      <a:pt x="60" y="121"/>
                    </a:lnTo>
                    <a:lnTo>
                      <a:pt x="25" y="180"/>
                    </a:lnTo>
                    <a:lnTo>
                      <a:pt x="4" y="246"/>
                    </a:lnTo>
                    <a:lnTo>
                      <a:pt x="0" y="293"/>
                    </a:lnTo>
                    <a:lnTo>
                      <a:pt x="154" y="293"/>
                    </a:lnTo>
                    <a:lnTo>
                      <a:pt x="156" y="270"/>
                    </a:lnTo>
                    <a:lnTo>
                      <a:pt x="161" y="249"/>
                    </a:lnTo>
                    <a:lnTo>
                      <a:pt x="196" y="194"/>
                    </a:lnTo>
                    <a:lnTo>
                      <a:pt x="251" y="159"/>
                    </a:lnTo>
                    <a:lnTo>
                      <a:pt x="295" y="149"/>
                    </a:lnTo>
                    <a:lnTo>
                      <a:pt x="574" y="149"/>
                    </a:lnTo>
                    <a:lnTo>
                      <a:pt x="568" y="140"/>
                    </a:lnTo>
                    <a:lnTo>
                      <a:pt x="524" y="87"/>
                    </a:lnTo>
                    <a:lnTo>
                      <a:pt x="468" y="45"/>
                    </a:lnTo>
                    <a:lnTo>
                      <a:pt x="404" y="15"/>
                    </a:lnTo>
                    <a:lnTo>
                      <a:pt x="332" y="1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5371" y="2408"/>
                <a:ext cx="615" cy="293"/>
              </a:xfrm>
              <a:custGeom>
                <a:avLst/>
                <a:gdLst>
                  <a:gd name="T0" fmla="+- 0 5945 5371"/>
                  <a:gd name="T1" fmla="*/ T0 w 615"/>
                  <a:gd name="T2" fmla="+- 0 2557 2408"/>
                  <a:gd name="T3" fmla="*/ 2557 h 293"/>
                  <a:gd name="T4" fmla="+- 0 5666 5371"/>
                  <a:gd name="T5" fmla="*/ T4 w 615"/>
                  <a:gd name="T6" fmla="+- 0 2557 2408"/>
                  <a:gd name="T7" fmla="*/ 2557 h 293"/>
                  <a:gd name="T8" fmla="+- 0 5692 5371"/>
                  <a:gd name="T9" fmla="*/ T8 w 615"/>
                  <a:gd name="T10" fmla="+- 0 2559 2408"/>
                  <a:gd name="T11" fmla="*/ 2559 h 293"/>
                  <a:gd name="T12" fmla="+- 0 5717 5371"/>
                  <a:gd name="T13" fmla="*/ T12 w 615"/>
                  <a:gd name="T14" fmla="+- 0 2563 2408"/>
                  <a:gd name="T15" fmla="*/ 2563 h 293"/>
                  <a:gd name="T16" fmla="+- 0 5778 5371"/>
                  <a:gd name="T17" fmla="*/ T16 w 615"/>
                  <a:gd name="T18" fmla="+- 0 2592 2408"/>
                  <a:gd name="T19" fmla="*/ 2592 h 293"/>
                  <a:gd name="T20" fmla="+- 0 5818 5371"/>
                  <a:gd name="T21" fmla="*/ T20 w 615"/>
                  <a:gd name="T22" fmla="+- 0 2639 2408"/>
                  <a:gd name="T23" fmla="*/ 2639 h 293"/>
                  <a:gd name="T24" fmla="+- 0 5830 5371"/>
                  <a:gd name="T25" fmla="*/ T24 w 615"/>
                  <a:gd name="T26" fmla="+- 0 2679 2408"/>
                  <a:gd name="T27" fmla="*/ 2679 h 293"/>
                  <a:gd name="T28" fmla="+- 0 5986 5371"/>
                  <a:gd name="T29" fmla="*/ T28 w 615"/>
                  <a:gd name="T30" fmla="+- 0 2701 2408"/>
                  <a:gd name="T31" fmla="*/ 2701 h 293"/>
                  <a:gd name="T32" fmla="+- 0 5977 5371"/>
                  <a:gd name="T33" fmla="*/ T32 w 615"/>
                  <a:gd name="T34" fmla="+- 0 2632 2408"/>
                  <a:gd name="T35" fmla="*/ 2632 h 293"/>
                  <a:gd name="T36" fmla="+- 0 5951 5371"/>
                  <a:gd name="T37" fmla="*/ T36 w 615"/>
                  <a:gd name="T38" fmla="+- 0 2568 2408"/>
                  <a:gd name="T39" fmla="*/ 2568 h 293"/>
                  <a:gd name="T40" fmla="+- 0 5945 5371"/>
                  <a:gd name="T41" fmla="*/ T40 w 615"/>
                  <a:gd name="T42" fmla="+- 0 2557 2408"/>
                  <a:gd name="T43" fmla="*/ 2557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5" h="293">
                    <a:moveTo>
                      <a:pt x="574" y="149"/>
                    </a:moveTo>
                    <a:lnTo>
                      <a:pt x="295" y="149"/>
                    </a:lnTo>
                    <a:lnTo>
                      <a:pt x="321" y="151"/>
                    </a:lnTo>
                    <a:lnTo>
                      <a:pt x="346" y="155"/>
                    </a:lnTo>
                    <a:lnTo>
                      <a:pt x="407" y="184"/>
                    </a:lnTo>
                    <a:lnTo>
                      <a:pt x="447" y="231"/>
                    </a:lnTo>
                    <a:lnTo>
                      <a:pt x="459" y="271"/>
                    </a:lnTo>
                    <a:lnTo>
                      <a:pt x="615" y="293"/>
                    </a:lnTo>
                    <a:lnTo>
                      <a:pt x="606" y="224"/>
                    </a:lnTo>
                    <a:lnTo>
                      <a:pt x="580" y="160"/>
                    </a:lnTo>
                    <a:lnTo>
                      <a:pt x="574" y="149"/>
                    </a:lnTo>
                    <a:close/>
                  </a:path>
                </a:pathLst>
              </a:custGeom>
              <a:solidFill>
                <a:srgbClr val="C050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2621" y="3109"/>
              <a:ext cx="6428" cy="1743"/>
              <a:chOff x="2621" y="3109"/>
              <a:chExt cx="6428" cy="1743"/>
            </a:xfrm>
          </p:grpSpPr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2621" y="3109"/>
                <a:ext cx="6428" cy="1743"/>
              </a:xfrm>
              <a:custGeom>
                <a:avLst/>
                <a:gdLst>
                  <a:gd name="T0" fmla="+- 0 8755 2621"/>
                  <a:gd name="T1" fmla="*/ T0 w 6428"/>
                  <a:gd name="T2" fmla="+- 0 3109 3109"/>
                  <a:gd name="T3" fmla="*/ 3109 h 1743"/>
                  <a:gd name="T4" fmla="+- 0 2909 2621"/>
                  <a:gd name="T5" fmla="*/ T4 w 6428"/>
                  <a:gd name="T6" fmla="+- 0 3109 3109"/>
                  <a:gd name="T7" fmla="*/ 3109 h 1743"/>
                  <a:gd name="T8" fmla="+- 0 2885 2621"/>
                  <a:gd name="T9" fmla="*/ T8 w 6428"/>
                  <a:gd name="T10" fmla="+- 0 3110 3109"/>
                  <a:gd name="T11" fmla="*/ 3110 h 1743"/>
                  <a:gd name="T12" fmla="+- 0 2818 2621"/>
                  <a:gd name="T13" fmla="*/ T12 w 6428"/>
                  <a:gd name="T14" fmla="+- 0 3124 3109"/>
                  <a:gd name="T15" fmla="*/ 3124 h 1743"/>
                  <a:gd name="T16" fmla="+- 0 2757 2621"/>
                  <a:gd name="T17" fmla="*/ T16 w 6428"/>
                  <a:gd name="T18" fmla="+- 0 3152 3109"/>
                  <a:gd name="T19" fmla="*/ 3152 h 1743"/>
                  <a:gd name="T20" fmla="+- 0 2705 2621"/>
                  <a:gd name="T21" fmla="*/ T20 w 6428"/>
                  <a:gd name="T22" fmla="+- 0 3194 3109"/>
                  <a:gd name="T23" fmla="*/ 3194 h 1743"/>
                  <a:gd name="T24" fmla="+- 0 2664 2621"/>
                  <a:gd name="T25" fmla="*/ T24 w 6428"/>
                  <a:gd name="T26" fmla="+- 0 3246 3109"/>
                  <a:gd name="T27" fmla="*/ 3246 h 1743"/>
                  <a:gd name="T28" fmla="+- 0 2636 2621"/>
                  <a:gd name="T29" fmla="*/ T28 w 6428"/>
                  <a:gd name="T30" fmla="+- 0 3306 3109"/>
                  <a:gd name="T31" fmla="*/ 3306 h 1743"/>
                  <a:gd name="T32" fmla="+- 0 2622 2621"/>
                  <a:gd name="T33" fmla="*/ T32 w 6428"/>
                  <a:gd name="T34" fmla="+- 0 3373 3109"/>
                  <a:gd name="T35" fmla="*/ 3373 h 1743"/>
                  <a:gd name="T36" fmla="+- 0 2621 2621"/>
                  <a:gd name="T37" fmla="*/ T36 w 6428"/>
                  <a:gd name="T38" fmla="+- 0 3397 3109"/>
                  <a:gd name="T39" fmla="*/ 3397 h 1743"/>
                  <a:gd name="T40" fmla="+- 0 2621 2621"/>
                  <a:gd name="T41" fmla="*/ T40 w 6428"/>
                  <a:gd name="T42" fmla="+- 0 4559 3109"/>
                  <a:gd name="T43" fmla="*/ 4559 h 1743"/>
                  <a:gd name="T44" fmla="+- 0 2629 2621"/>
                  <a:gd name="T45" fmla="*/ T44 w 6428"/>
                  <a:gd name="T46" fmla="+- 0 4629 3109"/>
                  <a:gd name="T47" fmla="*/ 4629 h 1743"/>
                  <a:gd name="T48" fmla="+- 0 2653 2621"/>
                  <a:gd name="T49" fmla="*/ T48 w 6428"/>
                  <a:gd name="T50" fmla="+- 0 4694 3109"/>
                  <a:gd name="T51" fmla="*/ 4694 h 1743"/>
                  <a:gd name="T52" fmla="+- 0 2690 2621"/>
                  <a:gd name="T53" fmla="*/ T52 w 6428"/>
                  <a:gd name="T54" fmla="+- 0 4750 3109"/>
                  <a:gd name="T55" fmla="*/ 4750 h 1743"/>
                  <a:gd name="T56" fmla="+- 0 2739 2621"/>
                  <a:gd name="T57" fmla="*/ T56 w 6428"/>
                  <a:gd name="T58" fmla="+- 0 4795 3109"/>
                  <a:gd name="T59" fmla="*/ 4795 h 1743"/>
                  <a:gd name="T60" fmla="+- 0 2797 2621"/>
                  <a:gd name="T61" fmla="*/ T60 w 6428"/>
                  <a:gd name="T62" fmla="+- 0 4829 3109"/>
                  <a:gd name="T63" fmla="*/ 4829 h 1743"/>
                  <a:gd name="T64" fmla="+- 0 2862 2621"/>
                  <a:gd name="T65" fmla="*/ T64 w 6428"/>
                  <a:gd name="T66" fmla="+- 0 4848 3109"/>
                  <a:gd name="T67" fmla="*/ 4848 h 1743"/>
                  <a:gd name="T68" fmla="+- 0 2909 2621"/>
                  <a:gd name="T69" fmla="*/ T68 w 6428"/>
                  <a:gd name="T70" fmla="+- 0 4851 3109"/>
                  <a:gd name="T71" fmla="*/ 4851 h 1743"/>
                  <a:gd name="T72" fmla="+- 0 8755 2621"/>
                  <a:gd name="T73" fmla="*/ T72 w 6428"/>
                  <a:gd name="T74" fmla="+- 0 4851 3109"/>
                  <a:gd name="T75" fmla="*/ 4851 h 1743"/>
                  <a:gd name="T76" fmla="+- 0 8824 2621"/>
                  <a:gd name="T77" fmla="*/ T76 w 6428"/>
                  <a:gd name="T78" fmla="+- 0 4843 3109"/>
                  <a:gd name="T79" fmla="*/ 4843 h 1743"/>
                  <a:gd name="T80" fmla="+- 0 8888 2621"/>
                  <a:gd name="T81" fmla="*/ T80 w 6428"/>
                  <a:gd name="T82" fmla="+- 0 4819 3109"/>
                  <a:gd name="T83" fmla="*/ 4819 h 1743"/>
                  <a:gd name="T84" fmla="+- 0 8944 2621"/>
                  <a:gd name="T85" fmla="*/ T84 w 6428"/>
                  <a:gd name="T86" fmla="+- 0 4781 3109"/>
                  <a:gd name="T87" fmla="*/ 4781 h 1743"/>
                  <a:gd name="T88" fmla="+- 0 8991 2621"/>
                  <a:gd name="T89" fmla="*/ T88 w 6428"/>
                  <a:gd name="T90" fmla="+- 0 4732 3109"/>
                  <a:gd name="T91" fmla="*/ 4732 h 1743"/>
                  <a:gd name="T92" fmla="+- 0 9025 2621"/>
                  <a:gd name="T93" fmla="*/ T92 w 6428"/>
                  <a:gd name="T94" fmla="+- 0 4673 3109"/>
                  <a:gd name="T95" fmla="*/ 4673 h 1743"/>
                  <a:gd name="T96" fmla="+- 0 9044 2621"/>
                  <a:gd name="T97" fmla="*/ T96 w 6428"/>
                  <a:gd name="T98" fmla="+- 0 4606 3109"/>
                  <a:gd name="T99" fmla="*/ 4606 h 1743"/>
                  <a:gd name="T100" fmla="+- 0 9048 2621"/>
                  <a:gd name="T101" fmla="*/ T100 w 6428"/>
                  <a:gd name="T102" fmla="+- 0 4559 3109"/>
                  <a:gd name="T103" fmla="*/ 4559 h 1743"/>
                  <a:gd name="T104" fmla="+- 0 9048 2621"/>
                  <a:gd name="T105" fmla="*/ T104 w 6428"/>
                  <a:gd name="T106" fmla="+- 0 3397 3109"/>
                  <a:gd name="T107" fmla="*/ 3397 h 1743"/>
                  <a:gd name="T108" fmla="+- 0 9039 2621"/>
                  <a:gd name="T109" fmla="*/ T108 w 6428"/>
                  <a:gd name="T110" fmla="+- 0 3328 3109"/>
                  <a:gd name="T111" fmla="*/ 3328 h 1743"/>
                  <a:gd name="T112" fmla="+- 0 9015 2621"/>
                  <a:gd name="T113" fmla="*/ T112 w 6428"/>
                  <a:gd name="T114" fmla="+- 0 3265 3109"/>
                  <a:gd name="T115" fmla="*/ 3265 h 1743"/>
                  <a:gd name="T116" fmla="+- 0 8976 2621"/>
                  <a:gd name="T117" fmla="*/ T116 w 6428"/>
                  <a:gd name="T118" fmla="+- 0 3210 3109"/>
                  <a:gd name="T119" fmla="*/ 3210 h 1743"/>
                  <a:gd name="T120" fmla="+- 0 8927 2621"/>
                  <a:gd name="T121" fmla="*/ T120 w 6428"/>
                  <a:gd name="T122" fmla="+- 0 3165 3109"/>
                  <a:gd name="T123" fmla="*/ 3165 h 1743"/>
                  <a:gd name="T124" fmla="+- 0 8868 2621"/>
                  <a:gd name="T125" fmla="*/ T124 w 6428"/>
                  <a:gd name="T126" fmla="+- 0 3132 3109"/>
                  <a:gd name="T127" fmla="*/ 3132 h 1743"/>
                  <a:gd name="T128" fmla="+- 0 8802 2621"/>
                  <a:gd name="T129" fmla="*/ T128 w 6428"/>
                  <a:gd name="T130" fmla="+- 0 3113 3109"/>
                  <a:gd name="T131" fmla="*/ 3113 h 1743"/>
                  <a:gd name="T132" fmla="+- 0 8755 2621"/>
                  <a:gd name="T133" fmla="*/ T132 w 6428"/>
                  <a:gd name="T134" fmla="+- 0 3109 3109"/>
                  <a:gd name="T135" fmla="*/ 3109 h 17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6428" h="1743">
                    <a:moveTo>
                      <a:pt x="6134" y="0"/>
                    </a:moveTo>
                    <a:lnTo>
                      <a:pt x="288" y="0"/>
                    </a:lnTo>
                    <a:lnTo>
                      <a:pt x="264" y="1"/>
                    </a:lnTo>
                    <a:lnTo>
                      <a:pt x="197" y="15"/>
                    </a:lnTo>
                    <a:lnTo>
                      <a:pt x="136" y="43"/>
                    </a:lnTo>
                    <a:lnTo>
                      <a:pt x="84" y="85"/>
                    </a:lnTo>
                    <a:lnTo>
                      <a:pt x="43" y="137"/>
                    </a:lnTo>
                    <a:lnTo>
                      <a:pt x="15" y="197"/>
                    </a:lnTo>
                    <a:lnTo>
                      <a:pt x="1" y="264"/>
                    </a:lnTo>
                    <a:lnTo>
                      <a:pt x="0" y="288"/>
                    </a:lnTo>
                    <a:lnTo>
                      <a:pt x="0" y="1450"/>
                    </a:lnTo>
                    <a:lnTo>
                      <a:pt x="8" y="1520"/>
                    </a:lnTo>
                    <a:lnTo>
                      <a:pt x="32" y="1585"/>
                    </a:lnTo>
                    <a:lnTo>
                      <a:pt x="69" y="1641"/>
                    </a:lnTo>
                    <a:lnTo>
                      <a:pt x="118" y="1686"/>
                    </a:lnTo>
                    <a:lnTo>
                      <a:pt x="176" y="1720"/>
                    </a:lnTo>
                    <a:lnTo>
                      <a:pt x="241" y="1739"/>
                    </a:lnTo>
                    <a:lnTo>
                      <a:pt x="288" y="1742"/>
                    </a:lnTo>
                    <a:lnTo>
                      <a:pt x="6134" y="1742"/>
                    </a:lnTo>
                    <a:lnTo>
                      <a:pt x="6203" y="1734"/>
                    </a:lnTo>
                    <a:lnTo>
                      <a:pt x="6267" y="1710"/>
                    </a:lnTo>
                    <a:lnTo>
                      <a:pt x="6323" y="1672"/>
                    </a:lnTo>
                    <a:lnTo>
                      <a:pt x="6370" y="1623"/>
                    </a:lnTo>
                    <a:lnTo>
                      <a:pt x="6404" y="1564"/>
                    </a:lnTo>
                    <a:lnTo>
                      <a:pt x="6423" y="1497"/>
                    </a:lnTo>
                    <a:lnTo>
                      <a:pt x="6427" y="1450"/>
                    </a:lnTo>
                    <a:lnTo>
                      <a:pt x="6427" y="288"/>
                    </a:lnTo>
                    <a:lnTo>
                      <a:pt x="6418" y="219"/>
                    </a:lnTo>
                    <a:lnTo>
                      <a:pt x="6394" y="156"/>
                    </a:lnTo>
                    <a:lnTo>
                      <a:pt x="6355" y="101"/>
                    </a:lnTo>
                    <a:lnTo>
                      <a:pt x="6306" y="56"/>
                    </a:lnTo>
                    <a:lnTo>
                      <a:pt x="6247" y="23"/>
                    </a:lnTo>
                    <a:lnTo>
                      <a:pt x="6181" y="4"/>
                    </a:lnTo>
                    <a:lnTo>
                      <a:pt x="6134" y="0"/>
                    </a:lnTo>
                    <a:close/>
                  </a:path>
                </a:pathLst>
              </a:custGeom>
              <a:solidFill>
                <a:srgbClr val="9BBB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" y="2744"/>
                <a:ext cx="5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8" name="Picture 1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0" y="2744"/>
                <a:ext cx="29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9" name="Picture 1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1" y="2701"/>
                <a:ext cx="5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0" name="Picture 16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91" y="2701"/>
                <a:ext cx="29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1" name="Picture 1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7" y="4895"/>
                <a:ext cx="5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2" name="Picture 18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85" y="5039"/>
                <a:ext cx="31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1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1" y="4851"/>
                <a:ext cx="57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Picture 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6" y="4996"/>
                <a:ext cx="31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2621" y="5514"/>
              <a:ext cx="6428" cy="1892"/>
              <a:chOff x="2621" y="5514"/>
              <a:chExt cx="6428" cy="1892"/>
            </a:xfrm>
          </p:grpSpPr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621" y="5514"/>
                <a:ext cx="6428" cy="1892"/>
              </a:xfrm>
              <a:custGeom>
                <a:avLst/>
                <a:gdLst>
                  <a:gd name="T0" fmla="+- 0 8731 2621"/>
                  <a:gd name="T1" fmla="*/ T0 w 6428"/>
                  <a:gd name="T2" fmla="+- 0 5514 5514"/>
                  <a:gd name="T3" fmla="*/ 5514 h 1892"/>
                  <a:gd name="T4" fmla="+- 0 2933 2621"/>
                  <a:gd name="T5" fmla="*/ T4 w 6428"/>
                  <a:gd name="T6" fmla="+- 0 5514 5514"/>
                  <a:gd name="T7" fmla="*/ 5514 h 1892"/>
                  <a:gd name="T8" fmla="+- 0 2907 2621"/>
                  <a:gd name="T9" fmla="*/ T8 w 6428"/>
                  <a:gd name="T10" fmla="+- 0 5515 5514"/>
                  <a:gd name="T11" fmla="*/ 5515 h 1892"/>
                  <a:gd name="T12" fmla="+- 0 2834 2621"/>
                  <a:gd name="T13" fmla="*/ T12 w 6428"/>
                  <a:gd name="T14" fmla="+- 0 5530 5514"/>
                  <a:gd name="T15" fmla="*/ 5530 h 1892"/>
                  <a:gd name="T16" fmla="+- 0 2768 2621"/>
                  <a:gd name="T17" fmla="*/ T16 w 6428"/>
                  <a:gd name="T18" fmla="+- 0 5562 5514"/>
                  <a:gd name="T19" fmla="*/ 5562 h 1892"/>
                  <a:gd name="T20" fmla="+- 0 2712 2621"/>
                  <a:gd name="T21" fmla="*/ T20 w 6428"/>
                  <a:gd name="T22" fmla="+- 0 5607 5514"/>
                  <a:gd name="T23" fmla="*/ 5607 h 1892"/>
                  <a:gd name="T24" fmla="+- 0 2667 2621"/>
                  <a:gd name="T25" fmla="*/ T24 w 6428"/>
                  <a:gd name="T26" fmla="+- 0 5665 5514"/>
                  <a:gd name="T27" fmla="*/ 5665 h 1892"/>
                  <a:gd name="T28" fmla="+- 0 2637 2621"/>
                  <a:gd name="T29" fmla="*/ T28 w 6428"/>
                  <a:gd name="T30" fmla="+- 0 5731 5514"/>
                  <a:gd name="T31" fmla="*/ 5731 h 1892"/>
                  <a:gd name="T32" fmla="+- 0 2622 2621"/>
                  <a:gd name="T33" fmla="*/ T32 w 6428"/>
                  <a:gd name="T34" fmla="+- 0 5805 5514"/>
                  <a:gd name="T35" fmla="*/ 5805 h 1892"/>
                  <a:gd name="T36" fmla="+- 0 2621 2621"/>
                  <a:gd name="T37" fmla="*/ T36 w 6428"/>
                  <a:gd name="T38" fmla="+- 0 5831 5514"/>
                  <a:gd name="T39" fmla="*/ 5831 h 1892"/>
                  <a:gd name="T40" fmla="+- 0 2621 2621"/>
                  <a:gd name="T41" fmla="*/ T40 w 6428"/>
                  <a:gd name="T42" fmla="+- 0 7093 5514"/>
                  <a:gd name="T43" fmla="*/ 7093 h 1892"/>
                  <a:gd name="T44" fmla="+- 0 2630 2621"/>
                  <a:gd name="T45" fmla="*/ T44 w 6428"/>
                  <a:gd name="T46" fmla="+- 0 7168 5514"/>
                  <a:gd name="T47" fmla="*/ 7168 h 1892"/>
                  <a:gd name="T48" fmla="+- 0 2656 2621"/>
                  <a:gd name="T49" fmla="*/ T48 w 6428"/>
                  <a:gd name="T50" fmla="+- 0 7237 5514"/>
                  <a:gd name="T51" fmla="*/ 7237 h 1892"/>
                  <a:gd name="T52" fmla="+- 0 2696 2621"/>
                  <a:gd name="T53" fmla="*/ T52 w 6428"/>
                  <a:gd name="T54" fmla="+- 0 7296 5514"/>
                  <a:gd name="T55" fmla="*/ 7296 h 1892"/>
                  <a:gd name="T56" fmla="+- 0 2748 2621"/>
                  <a:gd name="T57" fmla="*/ T56 w 6428"/>
                  <a:gd name="T58" fmla="+- 0 7345 5514"/>
                  <a:gd name="T59" fmla="*/ 7345 h 1892"/>
                  <a:gd name="T60" fmla="+- 0 2811 2621"/>
                  <a:gd name="T61" fmla="*/ T60 w 6428"/>
                  <a:gd name="T62" fmla="+- 0 7380 5514"/>
                  <a:gd name="T63" fmla="*/ 7380 h 1892"/>
                  <a:gd name="T64" fmla="+- 0 2882 2621"/>
                  <a:gd name="T65" fmla="*/ T64 w 6428"/>
                  <a:gd name="T66" fmla="+- 0 7401 5514"/>
                  <a:gd name="T67" fmla="*/ 7401 h 1892"/>
                  <a:gd name="T68" fmla="+- 0 2933 2621"/>
                  <a:gd name="T69" fmla="*/ T68 w 6428"/>
                  <a:gd name="T70" fmla="+- 0 7405 5514"/>
                  <a:gd name="T71" fmla="*/ 7405 h 1892"/>
                  <a:gd name="T72" fmla="+- 0 8731 2621"/>
                  <a:gd name="T73" fmla="*/ T72 w 6428"/>
                  <a:gd name="T74" fmla="+- 0 7405 5514"/>
                  <a:gd name="T75" fmla="*/ 7405 h 1892"/>
                  <a:gd name="T76" fmla="+- 0 8807 2621"/>
                  <a:gd name="T77" fmla="*/ T76 w 6428"/>
                  <a:gd name="T78" fmla="+- 0 7396 5514"/>
                  <a:gd name="T79" fmla="*/ 7396 h 1892"/>
                  <a:gd name="T80" fmla="+- 0 8876 2621"/>
                  <a:gd name="T81" fmla="*/ T80 w 6428"/>
                  <a:gd name="T82" fmla="+- 0 7370 5514"/>
                  <a:gd name="T83" fmla="*/ 7370 h 1892"/>
                  <a:gd name="T84" fmla="+- 0 8936 2621"/>
                  <a:gd name="T85" fmla="*/ T84 w 6428"/>
                  <a:gd name="T86" fmla="+- 0 7330 5514"/>
                  <a:gd name="T87" fmla="*/ 7330 h 1892"/>
                  <a:gd name="T88" fmla="+- 0 8986 2621"/>
                  <a:gd name="T89" fmla="*/ T88 w 6428"/>
                  <a:gd name="T90" fmla="+- 0 7277 5514"/>
                  <a:gd name="T91" fmla="*/ 7277 h 1892"/>
                  <a:gd name="T92" fmla="+- 0 9023 2621"/>
                  <a:gd name="T93" fmla="*/ T92 w 6428"/>
                  <a:gd name="T94" fmla="+- 0 7215 5514"/>
                  <a:gd name="T95" fmla="*/ 7215 h 1892"/>
                  <a:gd name="T96" fmla="+- 0 9044 2621"/>
                  <a:gd name="T97" fmla="*/ T96 w 6428"/>
                  <a:gd name="T98" fmla="+- 0 7144 5514"/>
                  <a:gd name="T99" fmla="*/ 7144 h 1892"/>
                  <a:gd name="T100" fmla="+- 0 9048 2621"/>
                  <a:gd name="T101" fmla="*/ T100 w 6428"/>
                  <a:gd name="T102" fmla="+- 0 7093 5514"/>
                  <a:gd name="T103" fmla="*/ 7093 h 1892"/>
                  <a:gd name="T104" fmla="+- 0 9048 2621"/>
                  <a:gd name="T105" fmla="*/ T104 w 6428"/>
                  <a:gd name="T106" fmla="+- 0 5831 5514"/>
                  <a:gd name="T107" fmla="*/ 5831 h 1892"/>
                  <a:gd name="T108" fmla="+- 0 9039 2621"/>
                  <a:gd name="T109" fmla="*/ T108 w 6428"/>
                  <a:gd name="T110" fmla="+- 0 5755 5514"/>
                  <a:gd name="T111" fmla="*/ 5755 h 1892"/>
                  <a:gd name="T112" fmla="+- 0 9012 2621"/>
                  <a:gd name="T113" fmla="*/ T112 w 6428"/>
                  <a:gd name="T114" fmla="+- 0 5686 5514"/>
                  <a:gd name="T115" fmla="*/ 5686 h 1892"/>
                  <a:gd name="T116" fmla="+- 0 8971 2621"/>
                  <a:gd name="T117" fmla="*/ T116 w 6428"/>
                  <a:gd name="T118" fmla="+- 0 5625 5514"/>
                  <a:gd name="T119" fmla="*/ 5625 h 1892"/>
                  <a:gd name="T120" fmla="+- 0 8917 2621"/>
                  <a:gd name="T121" fmla="*/ T120 w 6428"/>
                  <a:gd name="T122" fmla="+- 0 5575 5514"/>
                  <a:gd name="T123" fmla="*/ 5575 h 1892"/>
                  <a:gd name="T124" fmla="+- 0 8854 2621"/>
                  <a:gd name="T125" fmla="*/ T124 w 6428"/>
                  <a:gd name="T126" fmla="+- 0 5539 5514"/>
                  <a:gd name="T127" fmla="*/ 5539 h 1892"/>
                  <a:gd name="T128" fmla="+- 0 8782 2621"/>
                  <a:gd name="T129" fmla="*/ T128 w 6428"/>
                  <a:gd name="T130" fmla="+- 0 5518 5514"/>
                  <a:gd name="T131" fmla="*/ 5518 h 1892"/>
                  <a:gd name="T132" fmla="+- 0 8731 2621"/>
                  <a:gd name="T133" fmla="*/ T132 w 6428"/>
                  <a:gd name="T134" fmla="+- 0 5514 5514"/>
                  <a:gd name="T135" fmla="*/ 5514 h 18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6428" h="1892">
                    <a:moveTo>
                      <a:pt x="6110" y="0"/>
                    </a:moveTo>
                    <a:lnTo>
                      <a:pt x="312" y="0"/>
                    </a:lnTo>
                    <a:lnTo>
                      <a:pt x="286" y="1"/>
                    </a:lnTo>
                    <a:lnTo>
                      <a:pt x="213" y="16"/>
                    </a:lnTo>
                    <a:lnTo>
                      <a:pt x="147" y="48"/>
                    </a:lnTo>
                    <a:lnTo>
                      <a:pt x="91" y="93"/>
                    </a:lnTo>
                    <a:lnTo>
                      <a:pt x="46" y="151"/>
                    </a:lnTo>
                    <a:lnTo>
                      <a:pt x="16" y="217"/>
                    </a:lnTo>
                    <a:lnTo>
                      <a:pt x="1" y="291"/>
                    </a:lnTo>
                    <a:lnTo>
                      <a:pt x="0" y="317"/>
                    </a:lnTo>
                    <a:lnTo>
                      <a:pt x="0" y="1579"/>
                    </a:lnTo>
                    <a:lnTo>
                      <a:pt x="9" y="1654"/>
                    </a:lnTo>
                    <a:lnTo>
                      <a:pt x="35" y="1723"/>
                    </a:lnTo>
                    <a:lnTo>
                      <a:pt x="75" y="1782"/>
                    </a:lnTo>
                    <a:lnTo>
                      <a:pt x="127" y="1831"/>
                    </a:lnTo>
                    <a:lnTo>
                      <a:pt x="190" y="1866"/>
                    </a:lnTo>
                    <a:lnTo>
                      <a:pt x="261" y="1887"/>
                    </a:lnTo>
                    <a:lnTo>
                      <a:pt x="312" y="1891"/>
                    </a:lnTo>
                    <a:lnTo>
                      <a:pt x="6110" y="1891"/>
                    </a:lnTo>
                    <a:lnTo>
                      <a:pt x="6186" y="1882"/>
                    </a:lnTo>
                    <a:lnTo>
                      <a:pt x="6255" y="1856"/>
                    </a:lnTo>
                    <a:lnTo>
                      <a:pt x="6315" y="1816"/>
                    </a:lnTo>
                    <a:lnTo>
                      <a:pt x="6365" y="1763"/>
                    </a:lnTo>
                    <a:lnTo>
                      <a:pt x="6402" y="1701"/>
                    </a:lnTo>
                    <a:lnTo>
                      <a:pt x="6423" y="1630"/>
                    </a:lnTo>
                    <a:lnTo>
                      <a:pt x="6427" y="1579"/>
                    </a:lnTo>
                    <a:lnTo>
                      <a:pt x="6427" y="317"/>
                    </a:lnTo>
                    <a:lnTo>
                      <a:pt x="6418" y="241"/>
                    </a:lnTo>
                    <a:lnTo>
                      <a:pt x="6391" y="172"/>
                    </a:lnTo>
                    <a:lnTo>
                      <a:pt x="6350" y="111"/>
                    </a:lnTo>
                    <a:lnTo>
                      <a:pt x="6296" y="61"/>
                    </a:lnTo>
                    <a:lnTo>
                      <a:pt x="6233" y="25"/>
                    </a:lnTo>
                    <a:lnTo>
                      <a:pt x="6161" y="4"/>
                    </a:lnTo>
                    <a:lnTo>
                      <a:pt x="611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" name="Group 23"/>
            <p:cNvGrpSpPr>
              <a:grpSpLocks/>
            </p:cNvGrpSpPr>
            <p:nvPr/>
          </p:nvGrpSpPr>
          <p:grpSpPr bwMode="auto">
            <a:xfrm>
              <a:off x="5395" y="5183"/>
              <a:ext cx="610" cy="293"/>
              <a:chOff x="5395" y="5183"/>
              <a:chExt cx="610" cy="293"/>
            </a:xfrm>
          </p:grpSpPr>
          <p:sp>
            <p:nvSpPr>
              <p:cNvPr id="29" name="Freeform 24"/>
              <p:cNvSpPr>
                <a:spLocks/>
              </p:cNvSpPr>
              <p:nvPr/>
            </p:nvSpPr>
            <p:spPr bwMode="auto">
              <a:xfrm>
                <a:off x="5395" y="5183"/>
                <a:ext cx="610" cy="293"/>
              </a:xfrm>
              <a:custGeom>
                <a:avLst/>
                <a:gdLst>
                  <a:gd name="T0" fmla="+- 0 5395 5395"/>
                  <a:gd name="T1" fmla="*/ T0 w 610"/>
                  <a:gd name="T2" fmla="+- 0 5183 5183"/>
                  <a:gd name="T3" fmla="*/ 5183 h 293"/>
                  <a:gd name="T4" fmla="+- 0 5404 5395"/>
                  <a:gd name="T5" fmla="*/ T4 w 610"/>
                  <a:gd name="T6" fmla="+- 0 5253 5183"/>
                  <a:gd name="T7" fmla="*/ 5253 h 293"/>
                  <a:gd name="T8" fmla="+- 0 5429 5395"/>
                  <a:gd name="T9" fmla="*/ T8 w 610"/>
                  <a:gd name="T10" fmla="+- 0 5318 5183"/>
                  <a:gd name="T11" fmla="*/ 5318 h 293"/>
                  <a:gd name="T12" fmla="+- 0 5468 5395"/>
                  <a:gd name="T13" fmla="*/ T12 w 610"/>
                  <a:gd name="T14" fmla="+- 0 5374 5183"/>
                  <a:gd name="T15" fmla="*/ 5374 h 293"/>
                  <a:gd name="T16" fmla="+- 0 5519 5395"/>
                  <a:gd name="T17" fmla="*/ T16 w 610"/>
                  <a:gd name="T18" fmla="+- 0 5419 5183"/>
                  <a:gd name="T19" fmla="*/ 5419 h 293"/>
                  <a:gd name="T20" fmla="+- 0 5579 5395"/>
                  <a:gd name="T21" fmla="*/ T20 w 610"/>
                  <a:gd name="T22" fmla="+- 0 5453 5183"/>
                  <a:gd name="T23" fmla="*/ 5453 h 293"/>
                  <a:gd name="T24" fmla="+- 0 5648 5395"/>
                  <a:gd name="T25" fmla="*/ T24 w 610"/>
                  <a:gd name="T26" fmla="+- 0 5472 5183"/>
                  <a:gd name="T27" fmla="*/ 5472 h 293"/>
                  <a:gd name="T28" fmla="+- 0 5698 5395"/>
                  <a:gd name="T29" fmla="*/ T28 w 610"/>
                  <a:gd name="T30" fmla="+- 0 5475 5183"/>
                  <a:gd name="T31" fmla="*/ 5475 h 293"/>
                  <a:gd name="T32" fmla="+- 0 5723 5395"/>
                  <a:gd name="T33" fmla="*/ T32 w 610"/>
                  <a:gd name="T34" fmla="+- 0 5474 5183"/>
                  <a:gd name="T35" fmla="*/ 5474 h 293"/>
                  <a:gd name="T36" fmla="+- 0 5796 5395"/>
                  <a:gd name="T37" fmla="*/ T36 w 610"/>
                  <a:gd name="T38" fmla="+- 0 5461 5183"/>
                  <a:gd name="T39" fmla="*/ 5461 h 293"/>
                  <a:gd name="T40" fmla="+- 0 5861 5395"/>
                  <a:gd name="T41" fmla="*/ T40 w 610"/>
                  <a:gd name="T42" fmla="+- 0 5432 5183"/>
                  <a:gd name="T43" fmla="*/ 5432 h 293"/>
                  <a:gd name="T44" fmla="+- 0 5916 5395"/>
                  <a:gd name="T45" fmla="*/ T44 w 610"/>
                  <a:gd name="T46" fmla="+- 0 5390 5183"/>
                  <a:gd name="T47" fmla="*/ 5390 h 293"/>
                  <a:gd name="T48" fmla="+- 0 5960 5395"/>
                  <a:gd name="T49" fmla="*/ T48 w 610"/>
                  <a:gd name="T50" fmla="+- 0 5337 5183"/>
                  <a:gd name="T51" fmla="*/ 5337 h 293"/>
                  <a:gd name="T52" fmla="+- 0 5966 5395"/>
                  <a:gd name="T53" fmla="*/ T52 w 610"/>
                  <a:gd name="T54" fmla="+- 0 5326 5183"/>
                  <a:gd name="T55" fmla="*/ 5326 h 293"/>
                  <a:gd name="T56" fmla="+- 0 5710 5395"/>
                  <a:gd name="T57" fmla="*/ T56 w 610"/>
                  <a:gd name="T58" fmla="+- 0 5326 5183"/>
                  <a:gd name="T59" fmla="*/ 5326 h 293"/>
                  <a:gd name="T60" fmla="+- 0 5685 5395"/>
                  <a:gd name="T61" fmla="*/ T60 w 610"/>
                  <a:gd name="T62" fmla="+- 0 5325 5183"/>
                  <a:gd name="T63" fmla="*/ 5325 h 293"/>
                  <a:gd name="T64" fmla="+- 0 5619 5395"/>
                  <a:gd name="T65" fmla="*/ T64 w 610"/>
                  <a:gd name="T66" fmla="+- 0 5304 5183"/>
                  <a:gd name="T67" fmla="*/ 5304 h 293"/>
                  <a:gd name="T68" fmla="+- 0 5570 5395"/>
                  <a:gd name="T69" fmla="*/ T68 w 610"/>
                  <a:gd name="T70" fmla="+- 0 5262 5183"/>
                  <a:gd name="T71" fmla="*/ 5262 h 293"/>
                  <a:gd name="T72" fmla="+- 0 5546 5395"/>
                  <a:gd name="T73" fmla="*/ T72 w 610"/>
                  <a:gd name="T74" fmla="+- 0 5205 5183"/>
                  <a:gd name="T75" fmla="*/ 5205 h 293"/>
                  <a:gd name="T76" fmla="+- 0 5544 5395"/>
                  <a:gd name="T77" fmla="*/ T76 w 610"/>
                  <a:gd name="T78" fmla="+- 0 5183 5183"/>
                  <a:gd name="T79" fmla="*/ 5183 h 293"/>
                  <a:gd name="T80" fmla="+- 0 5395 5395"/>
                  <a:gd name="T81" fmla="*/ T80 w 610"/>
                  <a:gd name="T82" fmla="+- 0 5183 5183"/>
                  <a:gd name="T83" fmla="*/ 5183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0" h="293">
                    <a:moveTo>
                      <a:pt x="0" y="0"/>
                    </a:moveTo>
                    <a:lnTo>
                      <a:pt x="9" y="70"/>
                    </a:lnTo>
                    <a:lnTo>
                      <a:pt x="34" y="135"/>
                    </a:lnTo>
                    <a:lnTo>
                      <a:pt x="73" y="191"/>
                    </a:lnTo>
                    <a:lnTo>
                      <a:pt x="124" y="236"/>
                    </a:lnTo>
                    <a:lnTo>
                      <a:pt x="184" y="270"/>
                    </a:lnTo>
                    <a:lnTo>
                      <a:pt x="253" y="289"/>
                    </a:lnTo>
                    <a:lnTo>
                      <a:pt x="303" y="292"/>
                    </a:lnTo>
                    <a:lnTo>
                      <a:pt x="328" y="291"/>
                    </a:lnTo>
                    <a:lnTo>
                      <a:pt x="401" y="278"/>
                    </a:lnTo>
                    <a:lnTo>
                      <a:pt x="466" y="249"/>
                    </a:lnTo>
                    <a:lnTo>
                      <a:pt x="521" y="207"/>
                    </a:lnTo>
                    <a:lnTo>
                      <a:pt x="565" y="154"/>
                    </a:lnTo>
                    <a:lnTo>
                      <a:pt x="571" y="143"/>
                    </a:lnTo>
                    <a:lnTo>
                      <a:pt x="315" y="143"/>
                    </a:lnTo>
                    <a:lnTo>
                      <a:pt x="290" y="142"/>
                    </a:lnTo>
                    <a:lnTo>
                      <a:pt x="224" y="121"/>
                    </a:lnTo>
                    <a:lnTo>
                      <a:pt x="175" y="79"/>
                    </a:lnTo>
                    <a:lnTo>
                      <a:pt x="151" y="22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25"/>
              <p:cNvSpPr>
                <a:spLocks/>
              </p:cNvSpPr>
              <p:nvPr/>
            </p:nvSpPr>
            <p:spPr bwMode="auto">
              <a:xfrm>
                <a:off x="5395" y="5183"/>
                <a:ext cx="610" cy="293"/>
              </a:xfrm>
              <a:custGeom>
                <a:avLst/>
                <a:gdLst>
                  <a:gd name="T0" fmla="+- 0 6005 5395"/>
                  <a:gd name="T1" fmla="*/ T0 w 610"/>
                  <a:gd name="T2" fmla="+- 0 5183 5183"/>
                  <a:gd name="T3" fmla="*/ 5183 h 293"/>
                  <a:gd name="T4" fmla="+- 0 5851 5395"/>
                  <a:gd name="T5" fmla="*/ T4 w 610"/>
                  <a:gd name="T6" fmla="+- 0 5183 5183"/>
                  <a:gd name="T7" fmla="*/ 5183 h 293"/>
                  <a:gd name="T8" fmla="+- 0 5849 5395"/>
                  <a:gd name="T9" fmla="*/ T8 w 610"/>
                  <a:gd name="T10" fmla="+- 0 5205 5183"/>
                  <a:gd name="T11" fmla="*/ 5205 h 293"/>
                  <a:gd name="T12" fmla="+- 0 5844 5395"/>
                  <a:gd name="T13" fmla="*/ T12 w 610"/>
                  <a:gd name="T14" fmla="+- 0 5227 5183"/>
                  <a:gd name="T15" fmla="*/ 5227 h 293"/>
                  <a:gd name="T16" fmla="+- 0 5811 5395"/>
                  <a:gd name="T17" fmla="*/ T16 w 610"/>
                  <a:gd name="T18" fmla="+- 0 5281 5183"/>
                  <a:gd name="T19" fmla="*/ 5281 h 293"/>
                  <a:gd name="T20" fmla="+- 0 5756 5395"/>
                  <a:gd name="T21" fmla="*/ T20 w 610"/>
                  <a:gd name="T22" fmla="+- 0 5316 5183"/>
                  <a:gd name="T23" fmla="*/ 5316 h 293"/>
                  <a:gd name="T24" fmla="+- 0 5710 5395"/>
                  <a:gd name="T25" fmla="*/ T24 w 610"/>
                  <a:gd name="T26" fmla="+- 0 5326 5183"/>
                  <a:gd name="T27" fmla="*/ 5326 h 293"/>
                  <a:gd name="T28" fmla="+- 0 5966 5395"/>
                  <a:gd name="T29" fmla="*/ T28 w 610"/>
                  <a:gd name="T30" fmla="+- 0 5326 5183"/>
                  <a:gd name="T31" fmla="*/ 5326 h 293"/>
                  <a:gd name="T32" fmla="+- 0 5996 5395"/>
                  <a:gd name="T33" fmla="*/ T32 w 610"/>
                  <a:gd name="T34" fmla="+- 0 5253 5183"/>
                  <a:gd name="T35" fmla="*/ 5253 h 293"/>
                  <a:gd name="T36" fmla="+- 0 6004 5395"/>
                  <a:gd name="T37" fmla="*/ T36 w 610"/>
                  <a:gd name="T38" fmla="+- 0 5207 5183"/>
                  <a:gd name="T39" fmla="*/ 5207 h 293"/>
                  <a:gd name="T40" fmla="+- 0 6005 5395"/>
                  <a:gd name="T41" fmla="*/ T40 w 610"/>
                  <a:gd name="T42" fmla="+- 0 5183 5183"/>
                  <a:gd name="T43" fmla="*/ 5183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0" h="293">
                    <a:moveTo>
                      <a:pt x="610" y="0"/>
                    </a:moveTo>
                    <a:lnTo>
                      <a:pt x="456" y="0"/>
                    </a:lnTo>
                    <a:lnTo>
                      <a:pt x="454" y="22"/>
                    </a:lnTo>
                    <a:lnTo>
                      <a:pt x="449" y="44"/>
                    </a:lnTo>
                    <a:lnTo>
                      <a:pt x="416" y="98"/>
                    </a:lnTo>
                    <a:lnTo>
                      <a:pt x="361" y="133"/>
                    </a:lnTo>
                    <a:lnTo>
                      <a:pt x="315" y="143"/>
                    </a:lnTo>
                    <a:lnTo>
                      <a:pt x="571" y="143"/>
                    </a:lnTo>
                    <a:lnTo>
                      <a:pt x="601" y="70"/>
                    </a:lnTo>
                    <a:lnTo>
                      <a:pt x="609" y="24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26"/>
            <p:cNvGrpSpPr>
              <a:grpSpLocks/>
            </p:cNvGrpSpPr>
            <p:nvPr/>
          </p:nvGrpSpPr>
          <p:grpSpPr bwMode="auto">
            <a:xfrm>
              <a:off x="5371" y="5139"/>
              <a:ext cx="615" cy="293"/>
              <a:chOff x="5371" y="5139"/>
              <a:chExt cx="615" cy="293"/>
            </a:xfrm>
          </p:grpSpPr>
          <p:sp>
            <p:nvSpPr>
              <p:cNvPr id="27" name="Freeform 27"/>
              <p:cNvSpPr>
                <a:spLocks/>
              </p:cNvSpPr>
              <p:nvPr/>
            </p:nvSpPr>
            <p:spPr bwMode="auto">
              <a:xfrm>
                <a:off x="5371" y="5139"/>
                <a:ext cx="615" cy="293"/>
              </a:xfrm>
              <a:custGeom>
                <a:avLst/>
                <a:gdLst>
                  <a:gd name="T0" fmla="+- 0 5371 5371"/>
                  <a:gd name="T1" fmla="*/ T0 w 615"/>
                  <a:gd name="T2" fmla="+- 0 5139 5139"/>
                  <a:gd name="T3" fmla="*/ 5139 h 293"/>
                  <a:gd name="T4" fmla="+- 0 5380 5371"/>
                  <a:gd name="T5" fmla="*/ T4 w 615"/>
                  <a:gd name="T6" fmla="+- 0 5210 5139"/>
                  <a:gd name="T7" fmla="*/ 5210 h 293"/>
                  <a:gd name="T8" fmla="+- 0 5406 5371"/>
                  <a:gd name="T9" fmla="*/ T8 w 615"/>
                  <a:gd name="T10" fmla="+- 0 5275 5139"/>
                  <a:gd name="T11" fmla="*/ 5275 h 293"/>
                  <a:gd name="T12" fmla="+- 0 5446 5371"/>
                  <a:gd name="T13" fmla="*/ T12 w 615"/>
                  <a:gd name="T14" fmla="+- 0 5330 5139"/>
                  <a:gd name="T15" fmla="*/ 5330 h 293"/>
                  <a:gd name="T16" fmla="+- 0 5498 5371"/>
                  <a:gd name="T17" fmla="*/ T16 w 615"/>
                  <a:gd name="T18" fmla="+- 0 5376 5139"/>
                  <a:gd name="T19" fmla="*/ 5376 h 293"/>
                  <a:gd name="T20" fmla="+- 0 5560 5371"/>
                  <a:gd name="T21" fmla="*/ T20 w 615"/>
                  <a:gd name="T22" fmla="+- 0 5409 5139"/>
                  <a:gd name="T23" fmla="*/ 5409 h 293"/>
                  <a:gd name="T24" fmla="+- 0 5629 5371"/>
                  <a:gd name="T25" fmla="*/ T24 w 615"/>
                  <a:gd name="T26" fmla="+- 0 5428 5139"/>
                  <a:gd name="T27" fmla="*/ 5428 h 293"/>
                  <a:gd name="T28" fmla="+- 0 5678 5371"/>
                  <a:gd name="T29" fmla="*/ T28 w 615"/>
                  <a:gd name="T30" fmla="+- 0 5432 5139"/>
                  <a:gd name="T31" fmla="*/ 5432 h 293"/>
                  <a:gd name="T32" fmla="+- 0 5703 5371"/>
                  <a:gd name="T33" fmla="*/ T32 w 615"/>
                  <a:gd name="T34" fmla="+- 0 5431 5139"/>
                  <a:gd name="T35" fmla="*/ 5431 h 293"/>
                  <a:gd name="T36" fmla="+- 0 5775 5371"/>
                  <a:gd name="T37" fmla="*/ T36 w 615"/>
                  <a:gd name="T38" fmla="+- 0 5417 5139"/>
                  <a:gd name="T39" fmla="*/ 5417 h 293"/>
                  <a:gd name="T40" fmla="+- 0 5839 5371"/>
                  <a:gd name="T41" fmla="*/ T40 w 615"/>
                  <a:gd name="T42" fmla="+- 0 5389 5139"/>
                  <a:gd name="T43" fmla="*/ 5389 h 293"/>
                  <a:gd name="T44" fmla="+- 0 5895 5371"/>
                  <a:gd name="T45" fmla="*/ T44 w 615"/>
                  <a:gd name="T46" fmla="+- 0 5347 5139"/>
                  <a:gd name="T47" fmla="*/ 5347 h 293"/>
                  <a:gd name="T48" fmla="+- 0 5939 5371"/>
                  <a:gd name="T49" fmla="*/ T48 w 615"/>
                  <a:gd name="T50" fmla="+- 0 5294 5139"/>
                  <a:gd name="T51" fmla="*/ 5294 h 293"/>
                  <a:gd name="T52" fmla="+- 0 5943 5371"/>
                  <a:gd name="T53" fmla="*/ T52 w 615"/>
                  <a:gd name="T54" fmla="+- 0 5287 5139"/>
                  <a:gd name="T55" fmla="*/ 5287 h 293"/>
                  <a:gd name="T56" fmla="+- 0 5695 5371"/>
                  <a:gd name="T57" fmla="*/ T56 w 615"/>
                  <a:gd name="T58" fmla="+- 0 5287 5139"/>
                  <a:gd name="T59" fmla="*/ 5287 h 293"/>
                  <a:gd name="T60" fmla="+- 0 5670 5371"/>
                  <a:gd name="T61" fmla="*/ T60 w 615"/>
                  <a:gd name="T62" fmla="+- 0 5286 5139"/>
                  <a:gd name="T63" fmla="*/ 5286 h 293"/>
                  <a:gd name="T64" fmla="+- 0 5603 5371"/>
                  <a:gd name="T65" fmla="*/ T64 w 615"/>
                  <a:gd name="T66" fmla="+- 0 5265 5139"/>
                  <a:gd name="T67" fmla="*/ 5265 h 293"/>
                  <a:gd name="T68" fmla="+- 0 5554 5371"/>
                  <a:gd name="T69" fmla="*/ T68 w 615"/>
                  <a:gd name="T70" fmla="+- 0 5224 5139"/>
                  <a:gd name="T71" fmla="*/ 5224 h 293"/>
                  <a:gd name="T72" fmla="+- 0 5528 5371"/>
                  <a:gd name="T73" fmla="*/ T72 w 615"/>
                  <a:gd name="T74" fmla="+- 0 5167 5139"/>
                  <a:gd name="T75" fmla="*/ 5167 h 293"/>
                  <a:gd name="T76" fmla="+- 0 5525 5371"/>
                  <a:gd name="T77" fmla="*/ T76 w 615"/>
                  <a:gd name="T78" fmla="+- 0 5146 5139"/>
                  <a:gd name="T79" fmla="*/ 5146 h 293"/>
                  <a:gd name="T80" fmla="+- 0 5371 5371"/>
                  <a:gd name="T81" fmla="*/ T80 w 615"/>
                  <a:gd name="T82" fmla="+- 0 5139 5139"/>
                  <a:gd name="T83" fmla="*/ 5139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5" h="293">
                    <a:moveTo>
                      <a:pt x="0" y="0"/>
                    </a:moveTo>
                    <a:lnTo>
                      <a:pt x="9" y="71"/>
                    </a:lnTo>
                    <a:lnTo>
                      <a:pt x="35" y="136"/>
                    </a:lnTo>
                    <a:lnTo>
                      <a:pt x="75" y="191"/>
                    </a:lnTo>
                    <a:lnTo>
                      <a:pt x="127" y="237"/>
                    </a:lnTo>
                    <a:lnTo>
                      <a:pt x="189" y="270"/>
                    </a:lnTo>
                    <a:lnTo>
                      <a:pt x="258" y="289"/>
                    </a:lnTo>
                    <a:lnTo>
                      <a:pt x="307" y="293"/>
                    </a:lnTo>
                    <a:lnTo>
                      <a:pt x="332" y="292"/>
                    </a:lnTo>
                    <a:lnTo>
                      <a:pt x="404" y="278"/>
                    </a:lnTo>
                    <a:lnTo>
                      <a:pt x="468" y="250"/>
                    </a:lnTo>
                    <a:lnTo>
                      <a:pt x="524" y="208"/>
                    </a:lnTo>
                    <a:lnTo>
                      <a:pt x="568" y="155"/>
                    </a:lnTo>
                    <a:lnTo>
                      <a:pt x="572" y="148"/>
                    </a:lnTo>
                    <a:lnTo>
                      <a:pt x="324" y="148"/>
                    </a:lnTo>
                    <a:lnTo>
                      <a:pt x="299" y="147"/>
                    </a:lnTo>
                    <a:lnTo>
                      <a:pt x="232" y="126"/>
                    </a:lnTo>
                    <a:lnTo>
                      <a:pt x="183" y="85"/>
                    </a:lnTo>
                    <a:lnTo>
                      <a:pt x="157" y="28"/>
                    </a:lnTo>
                    <a:lnTo>
                      <a:pt x="15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Freeform 28"/>
              <p:cNvSpPr>
                <a:spLocks/>
              </p:cNvSpPr>
              <p:nvPr/>
            </p:nvSpPr>
            <p:spPr bwMode="auto">
              <a:xfrm>
                <a:off x="5371" y="5139"/>
                <a:ext cx="615" cy="293"/>
              </a:xfrm>
              <a:custGeom>
                <a:avLst/>
                <a:gdLst>
                  <a:gd name="T0" fmla="+- 0 5986 5371"/>
                  <a:gd name="T1" fmla="*/ T0 w 615"/>
                  <a:gd name="T2" fmla="+- 0 5139 5139"/>
                  <a:gd name="T3" fmla="*/ 5139 h 293"/>
                  <a:gd name="T4" fmla="+- 0 5832 5371"/>
                  <a:gd name="T5" fmla="*/ T4 w 615"/>
                  <a:gd name="T6" fmla="+- 0 5139 5139"/>
                  <a:gd name="T7" fmla="*/ 5139 h 293"/>
                  <a:gd name="T8" fmla="+- 0 5830 5371"/>
                  <a:gd name="T9" fmla="*/ T8 w 615"/>
                  <a:gd name="T10" fmla="+- 0 5162 5139"/>
                  <a:gd name="T11" fmla="*/ 5162 h 293"/>
                  <a:gd name="T12" fmla="+- 0 5825 5371"/>
                  <a:gd name="T13" fmla="*/ T12 w 615"/>
                  <a:gd name="T14" fmla="+- 0 5183 5139"/>
                  <a:gd name="T15" fmla="*/ 5183 h 293"/>
                  <a:gd name="T16" fmla="+- 0 5793 5371"/>
                  <a:gd name="T17" fmla="*/ T16 w 615"/>
                  <a:gd name="T18" fmla="+- 0 5239 5139"/>
                  <a:gd name="T19" fmla="*/ 5239 h 293"/>
                  <a:gd name="T20" fmla="+- 0 5739 5371"/>
                  <a:gd name="T21" fmla="*/ T20 w 615"/>
                  <a:gd name="T22" fmla="+- 0 5276 5139"/>
                  <a:gd name="T23" fmla="*/ 5276 h 293"/>
                  <a:gd name="T24" fmla="+- 0 5695 5371"/>
                  <a:gd name="T25" fmla="*/ T24 w 615"/>
                  <a:gd name="T26" fmla="+- 0 5287 5139"/>
                  <a:gd name="T27" fmla="*/ 5287 h 293"/>
                  <a:gd name="T28" fmla="+- 0 5943 5371"/>
                  <a:gd name="T29" fmla="*/ T28 w 615"/>
                  <a:gd name="T30" fmla="+- 0 5287 5139"/>
                  <a:gd name="T31" fmla="*/ 5287 h 293"/>
                  <a:gd name="T32" fmla="+- 0 5970 5371"/>
                  <a:gd name="T33" fmla="*/ T32 w 615"/>
                  <a:gd name="T34" fmla="+- 0 5232 5139"/>
                  <a:gd name="T35" fmla="*/ 5232 h 293"/>
                  <a:gd name="T36" fmla="+- 0 5985 5371"/>
                  <a:gd name="T37" fmla="*/ T36 w 615"/>
                  <a:gd name="T38" fmla="+- 0 5164 5139"/>
                  <a:gd name="T39" fmla="*/ 5164 h 293"/>
                  <a:gd name="T40" fmla="+- 0 5986 5371"/>
                  <a:gd name="T41" fmla="*/ T40 w 615"/>
                  <a:gd name="T42" fmla="+- 0 5139 5139"/>
                  <a:gd name="T43" fmla="*/ 5139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5" h="293">
                    <a:moveTo>
                      <a:pt x="615" y="0"/>
                    </a:moveTo>
                    <a:lnTo>
                      <a:pt x="461" y="0"/>
                    </a:lnTo>
                    <a:lnTo>
                      <a:pt x="459" y="23"/>
                    </a:lnTo>
                    <a:lnTo>
                      <a:pt x="454" y="44"/>
                    </a:lnTo>
                    <a:lnTo>
                      <a:pt x="422" y="100"/>
                    </a:lnTo>
                    <a:lnTo>
                      <a:pt x="368" y="137"/>
                    </a:lnTo>
                    <a:lnTo>
                      <a:pt x="324" y="148"/>
                    </a:lnTo>
                    <a:lnTo>
                      <a:pt x="572" y="148"/>
                    </a:lnTo>
                    <a:lnTo>
                      <a:pt x="599" y="93"/>
                    </a:lnTo>
                    <a:lnTo>
                      <a:pt x="614" y="25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3" name="Group 29"/>
            <p:cNvGrpSpPr>
              <a:grpSpLocks/>
            </p:cNvGrpSpPr>
            <p:nvPr/>
          </p:nvGrpSpPr>
          <p:grpSpPr bwMode="auto">
            <a:xfrm>
              <a:off x="5395" y="7506"/>
              <a:ext cx="610" cy="293"/>
              <a:chOff x="5395" y="7506"/>
              <a:chExt cx="610" cy="293"/>
            </a:xfrm>
          </p:grpSpPr>
          <p:sp>
            <p:nvSpPr>
              <p:cNvPr id="25" name="Freeform 30"/>
              <p:cNvSpPr>
                <a:spLocks/>
              </p:cNvSpPr>
              <p:nvPr/>
            </p:nvSpPr>
            <p:spPr bwMode="auto">
              <a:xfrm>
                <a:off x="5395" y="7506"/>
                <a:ext cx="610" cy="293"/>
              </a:xfrm>
              <a:custGeom>
                <a:avLst/>
                <a:gdLst>
                  <a:gd name="T0" fmla="+- 0 5698 5395"/>
                  <a:gd name="T1" fmla="*/ T0 w 610"/>
                  <a:gd name="T2" fmla="+- 0 7506 7506"/>
                  <a:gd name="T3" fmla="*/ 7506 h 293"/>
                  <a:gd name="T4" fmla="+- 0 5625 5395"/>
                  <a:gd name="T5" fmla="*/ T4 w 610"/>
                  <a:gd name="T6" fmla="+- 0 7514 7506"/>
                  <a:gd name="T7" fmla="*/ 7514 h 293"/>
                  <a:gd name="T8" fmla="+- 0 5558 5395"/>
                  <a:gd name="T9" fmla="*/ T8 w 610"/>
                  <a:gd name="T10" fmla="+- 0 7539 7506"/>
                  <a:gd name="T11" fmla="*/ 7539 h 293"/>
                  <a:gd name="T12" fmla="+- 0 5500 5395"/>
                  <a:gd name="T13" fmla="*/ T12 w 610"/>
                  <a:gd name="T14" fmla="+- 0 7577 7506"/>
                  <a:gd name="T15" fmla="*/ 7577 h 293"/>
                  <a:gd name="T16" fmla="+- 0 5453 5395"/>
                  <a:gd name="T17" fmla="*/ T16 w 610"/>
                  <a:gd name="T18" fmla="+- 0 7627 7506"/>
                  <a:gd name="T19" fmla="*/ 7627 h 293"/>
                  <a:gd name="T20" fmla="+- 0 5419 5395"/>
                  <a:gd name="T21" fmla="*/ T20 w 610"/>
                  <a:gd name="T22" fmla="+- 0 7686 7506"/>
                  <a:gd name="T23" fmla="*/ 7686 h 293"/>
                  <a:gd name="T24" fmla="+- 0 5399 5395"/>
                  <a:gd name="T25" fmla="*/ T24 w 610"/>
                  <a:gd name="T26" fmla="+- 0 7752 7506"/>
                  <a:gd name="T27" fmla="*/ 7752 h 293"/>
                  <a:gd name="T28" fmla="+- 0 5395 5395"/>
                  <a:gd name="T29" fmla="*/ T28 w 610"/>
                  <a:gd name="T30" fmla="+- 0 7799 7506"/>
                  <a:gd name="T31" fmla="*/ 7799 h 293"/>
                  <a:gd name="T32" fmla="+- 0 5544 5395"/>
                  <a:gd name="T33" fmla="*/ T32 w 610"/>
                  <a:gd name="T34" fmla="+- 0 7799 7506"/>
                  <a:gd name="T35" fmla="*/ 7799 h 293"/>
                  <a:gd name="T36" fmla="+- 0 5546 5395"/>
                  <a:gd name="T37" fmla="*/ T36 w 610"/>
                  <a:gd name="T38" fmla="+- 0 7776 7506"/>
                  <a:gd name="T39" fmla="*/ 7776 h 293"/>
                  <a:gd name="T40" fmla="+- 0 5551 5395"/>
                  <a:gd name="T41" fmla="*/ T40 w 610"/>
                  <a:gd name="T42" fmla="+- 0 7754 7506"/>
                  <a:gd name="T43" fmla="*/ 7754 h 293"/>
                  <a:gd name="T44" fmla="+- 0 5586 5395"/>
                  <a:gd name="T45" fmla="*/ T44 w 610"/>
                  <a:gd name="T46" fmla="+- 0 7700 7506"/>
                  <a:gd name="T47" fmla="*/ 7700 h 293"/>
                  <a:gd name="T48" fmla="+- 0 5641 5395"/>
                  <a:gd name="T49" fmla="*/ T48 w 610"/>
                  <a:gd name="T50" fmla="+- 0 7665 7506"/>
                  <a:gd name="T51" fmla="*/ 7665 h 293"/>
                  <a:gd name="T52" fmla="+- 0 5685 5395"/>
                  <a:gd name="T53" fmla="*/ T52 w 610"/>
                  <a:gd name="T54" fmla="+- 0 7655 7506"/>
                  <a:gd name="T55" fmla="*/ 7655 h 293"/>
                  <a:gd name="T56" fmla="+- 0 5965 5395"/>
                  <a:gd name="T57" fmla="*/ T56 w 610"/>
                  <a:gd name="T58" fmla="+- 0 7655 7506"/>
                  <a:gd name="T59" fmla="*/ 7655 h 293"/>
                  <a:gd name="T60" fmla="+- 0 5960 5395"/>
                  <a:gd name="T61" fmla="*/ T60 w 610"/>
                  <a:gd name="T62" fmla="+- 0 7646 7506"/>
                  <a:gd name="T63" fmla="*/ 7646 h 293"/>
                  <a:gd name="T64" fmla="+- 0 5916 5395"/>
                  <a:gd name="T65" fmla="*/ T64 w 610"/>
                  <a:gd name="T66" fmla="+- 0 7593 7506"/>
                  <a:gd name="T67" fmla="*/ 7593 h 293"/>
                  <a:gd name="T68" fmla="+- 0 5861 5395"/>
                  <a:gd name="T69" fmla="*/ T68 w 610"/>
                  <a:gd name="T70" fmla="+- 0 7550 7506"/>
                  <a:gd name="T71" fmla="*/ 7550 h 293"/>
                  <a:gd name="T72" fmla="+- 0 5796 5395"/>
                  <a:gd name="T73" fmla="*/ T72 w 610"/>
                  <a:gd name="T74" fmla="+- 0 7521 7506"/>
                  <a:gd name="T75" fmla="*/ 7521 h 293"/>
                  <a:gd name="T76" fmla="+- 0 5723 5395"/>
                  <a:gd name="T77" fmla="*/ T76 w 610"/>
                  <a:gd name="T78" fmla="+- 0 7507 7506"/>
                  <a:gd name="T79" fmla="*/ 7507 h 293"/>
                  <a:gd name="T80" fmla="+- 0 5698 5395"/>
                  <a:gd name="T81" fmla="*/ T80 w 610"/>
                  <a:gd name="T82" fmla="+- 0 7506 7506"/>
                  <a:gd name="T83" fmla="*/ 7506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0" h="293">
                    <a:moveTo>
                      <a:pt x="303" y="0"/>
                    </a:moveTo>
                    <a:lnTo>
                      <a:pt x="230" y="8"/>
                    </a:lnTo>
                    <a:lnTo>
                      <a:pt x="163" y="33"/>
                    </a:lnTo>
                    <a:lnTo>
                      <a:pt x="105" y="71"/>
                    </a:lnTo>
                    <a:lnTo>
                      <a:pt x="58" y="121"/>
                    </a:lnTo>
                    <a:lnTo>
                      <a:pt x="24" y="180"/>
                    </a:lnTo>
                    <a:lnTo>
                      <a:pt x="4" y="246"/>
                    </a:lnTo>
                    <a:lnTo>
                      <a:pt x="0" y="293"/>
                    </a:lnTo>
                    <a:lnTo>
                      <a:pt x="149" y="293"/>
                    </a:lnTo>
                    <a:lnTo>
                      <a:pt x="151" y="270"/>
                    </a:lnTo>
                    <a:lnTo>
                      <a:pt x="156" y="248"/>
                    </a:lnTo>
                    <a:lnTo>
                      <a:pt x="191" y="194"/>
                    </a:lnTo>
                    <a:lnTo>
                      <a:pt x="246" y="159"/>
                    </a:lnTo>
                    <a:lnTo>
                      <a:pt x="290" y="149"/>
                    </a:lnTo>
                    <a:lnTo>
                      <a:pt x="570" y="149"/>
                    </a:lnTo>
                    <a:lnTo>
                      <a:pt x="565" y="140"/>
                    </a:lnTo>
                    <a:lnTo>
                      <a:pt x="521" y="87"/>
                    </a:lnTo>
                    <a:lnTo>
                      <a:pt x="466" y="44"/>
                    </a:lnTo>
                    <a:lnTo>
                      <a:pt x="401" y="15"/>
                    </a:lnTo>
                    <a:lnTo>
                      <a:pt x="328" y="1"/>
                    </a:lnTo>
                    <a:lnTo>
                      <a:pt x="303" y="0"/>
                    </a:lnTo>
                    <a:close/>
                  </a:path>
                </a:pathLst>
              </a:cu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Freeform 31"/>
              <p:cNvSpPr>
                <a:spLocks/>
              </p:cNvSpPr>
              <p:nvPr/>
            </p:nvSpPr>
            <p:spPr bwMode="auto">
              <a:xfrm>
                <a:off x="5395" y="7506"/>
                <a:ext cx="610" cy="293"/>
              </a:xfrm>
              <a:custGeom>
                <a:avLst/>
                <a:gdLst>
                  <a:gd name="T0" fmla="+- 0 5965 5395"/>
                  <a:gd name="T1" fmla="*/ T0 w 610"/>
                  <a:gd name="T2" fmla="+- 0 7655 7506"/>
                  <a:gd name="T3" fmla="*/ 7655 h 293"/>
                  <a:gd name="T4" fmla="+- 0 5685 5395"/>
                  <a:gd name="T5" fmla="*/ T4 w 610"/>
                  <a:gd name="T6" fmla="+- 0 7655 7506"/>
                  <a:gd name="T7" fmla="*/ 7655 h 293"/>
                  <a:gd name="T8" fmla="+- 0 5712 5395"/>
                  <a:gd name="T9" fmla="*/ T8 w 610"/>
                  <a:gd name="T10" fmla="+- 0 7656 7506"/>
                  <a:gd name="T11" fmla="*/ 7656 h 293"/>
                  <a:gd name="T12" fmla="+- 0 5736 5395"/>
                  <a:gd name="T13" fmla="*/ T12 w 610"/>
                  <a:gd name="T14" fmla="+- 0 7661 7506"/>
                  <a:gd name="T15" fmla="*/ 7661 h 293"/>
                  <a:gd name="T16" fmla="+- 0 5797 5395"/>
                  <a:gd name="T17" fmla="*/ T16 w 610"/>
                  <a:gd name="T18" fmla="+- 0 7689 7506"/>
                  <a:gd name="T19" fmla="*/ 7689 h 293"/>
                  <a:gd name="T20" fmla="+- 0 5837 5395"/>
                  <a:gd name="T21" fmla="*/ T20 w 610"/>
                  <a:gd name="T22" fmla="+- 0 7737 7506"/>
                  <a:gd name="T23" fmla="*/ 7737 h 293"/>
                  <a:gd name="T24" fmla="+- 0 5850 5395"/>
                  <a:gd name="T25" fmla="*/ T24 w 610"/>
                  <a:gd name="T26" fmla="+- 0 7777 7506"/>
                  <a:gd name="T27" fmla="*/ 7777 h 293"/>
                  <a:gd name="T28" fmla="+- 0 6005 5395"/>
                  <a:gd name="T29" fmla="*/ T28 w 610"/>
                  <a:gd name="T30" fmla="+- 0 7799 7506"/>
                  <a:gd name="T31" fmla="*/ 7799 h 293"/>
                  <a:gd name="T32" fmla="+- 0 5996 5395"/>
                  <a:gd name="T33" fmla="*/ T32 w 610"/>
                  <a:gd name="T34" fmla="+- 0 7729 7506"/>
                  <a:gd name="T35" fmla="*/ 7729 h 293"/>
                  <a:gd name="T36" fmla="+- 0 5971 5395"/>
                  <a:gd name="T37" fmla="*/ T36 w 610"/>
                  <a:gd name="T38" fmla="+- 0 7665 7506"/>
                  <a:gd name="T39" fmla="*/ 7665 h 293"/>
                  <a:gd name="T40" fmla="+- 0 5965 5395"/>
                  <a:gd name="T41" fmla="*/ T40 w 610"/>
                  <a:gd name="T42" fmla="+- 0 7655 7506"/>
                  <a:gd name="T43" fmla="*/ 7655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0" h="293">
                    <a:moveTo>
                      <a:pt x="570" y="149"/>
                    </a:moveTo>
                    <a:lnTo>
                      <a:pt x="290" y="149"/>
                    </a:lnTo>
                    <a:lnTo>
                      <a:pt x="317" y="150"/>
                    </a:lnTo>
                    <a:lnTo>
                      <a:pt x="341" y="155"/>
                    </a:lnTo>
                    <a:lnTo>
                      <a:pt x="402" y="183"/>
                    </a:lnTo>
                    <a:lnTo>
                      <a:pt x="442" y="231"/>
                    </a:lnTo>
                    <a:lnTo>
                      <a:pt x="455" y="271"/>
                    </a:lnTo>
                    <a:lnTo>
                      <a:pt x="610" y="293"/>
                    </a:lnTo>
                    <a:lnTo>
                      <a:pt x="601" y="223"/>
                    </a:lnTo>
                    <a:lnTo>
                      <a:pt x="576" y="159"/>
                    </a:lnTo>
                    <a:lnTo>
                      <a:pt x="570" y="149"/>
                    </a:lnTo>
                    <a:close/>
                  </a:path>
                </a:pathLst>
              </a:custGeom>
              <a:solidFill>
                <a:srgbClr val="6224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" name="Group 32"/>
            <p:cNvGrpSpPr>
              <a:grpSpLocks/>
            </p:cNvGrpSpPr>
            <p:nvPr/>
          </p:nvGrpSpPr>
          <p:grpSpPr bwMode="auto">
            <a:xfrm>
              <a:off x="5371" y="7467"/>
              <a:ext cx="615" cy="288"/>
              <a:chOff x="5371" y="7467"/>
              <a:chExt cx="615" cy="288"/>
            </a:xfrm>
          </p:grpSpPr>
          <p:sp>
            <p:nvSpPr>
              <p:cNvPr id="23" name="Freeform 33"/>
              <p:cNvSpPr>
                <a:spLocks/>
              </p:cNvSpPr>
              <p:nvPr/>
            </p:nvSpPr>
            <p:spPr bwMode="auto">
              <a:xfrm>
                <a:off x="5371" y="7467"/>
                <a:ext cx="615" cy="288"/>
              </a:xfrm>
              <a:custGeom>
                <a:avLst/>
                <a:gdLst>
                  <a:gd name="T0" fmla="+- 0 5678 5371"/>
                  <a:gd name="T1" fmla="*/ T0 w 615"/>
                  <a:gd name="T2" fmla="+- 0 7467 7467"/>
                  <a:gd name="T3" fmla="*/ 7467 h 288"/>
                  <a:gd name="T4" fmla="+- 0 5605 5371"/>
                  <a:gd name="T5" fmla="*/ T4 w 615"/>
                  <a:gd name="T6" fmla="+- 0 7476 7467"/>
                  <a:gd name="T7" fmla="*/ 7476 h 288"/>
                  <a:gd name="T8" fmla="+- 0 5538 5371"/>
                  <a:gd name="T9" fmla="*/ T8 w 615"/>
                  <a:gd name="T10" fmla="+- 0 7500 7467"/>
                  <a:gd name="T11" fmla="*/ 7500 h 288"/>
                  <a:gd name="T12" fmla="+- 0 5479 5371"/>
                  <a:gd name="T13" fmla="*/ T12 w 615"/>
                  <a:gd name="T14" fmla="+- 0 7537 7467"/>
                  <a:gd name="T15" fmla="*/ 7537 h 288"/>
                  <a:gd name="T16" fmla="+- 0 5431 5371"/>
                  <a:gd name="T17" fmla="*/ T16 w 615"/>
                  <a:gd name="T18" fmla="+- 0 7586 7467"/>
                  <a:gd name="T19" fmla="*/ 7586 h 288"/>
                  <a:gd name="T20" fmla="+- 0 5396 5371"/>
                  <a:gd name="T21" fmla="*/ T20 w 615"/>
                  <a:gd name="T22" fmla="+- 0 7643 7467"/>
                  <a:gd name="T23" fmla="*/ 7643 h 288"/>
                  <a:gd name="T24" fmla="+- 0 5375 5371"/>
                  <a:gd name="T25" fmla="*/ T24 w 615"/>
                  <a:gd name="T26" fmla="+- 0 7709 7467"/>
                  <a:gd name="T27" fmla="*/ 7709 h 288"/>
                  <a:gd name="T28" fmla="+- 0 5371 5371"/>
                  <a:gd name="T29" fmla="*/ T28 w 615"/>
                  <a:gd name="T30" fmla="+- 0 7755 7467"/>
                  <a:gd name="T31" fmla="*/ 7755 h 288"/>
                  <a:gd name="T32" fmla="+- 0 5525 5371"/>
                  <a:gd name="T33" fmla="*/ T32 w 615"/>
                  <a:gd name="T34" fmla="+- 0 7755 7467"/>
                  <a:gd name="T35" fmla="*/ 7755 h 288"/>
                  <a:gd name="T36" fmla="+- 0 5527 5371"/>
                  <a:gd name="T37" fmla="*/ T36 w 615"/>
                  <a:gd name="T38" fmla="+- 0 7733 7467"/>
                  <a:gd name="T39" fmla="*/ 7733 h 288"/>
                  <a:gd name="T40" fmla="+- 0 5532 5371"/>
                  <a:gd name="T41" fmla="*/ T40 w 615"/>
                  <a:gd name="T42" fmla="+- 0 7711 7467"/>
                  <a:gd name="T43" fmla="*/ 7711 h 288"/>
                  <a:gd name="T44" fmla="+- 0 5567 5371"/>
                  <a:gd name="T45" fmla="*/ T44 w 615"/>
                  <a:gd name="T46" fmla="+- 0 7657 7467"/>
                  <a:gd name="T47" fmla="*/ 7657 h 288"/>
                  <a:gd name="T48" fmla="+- 0 5622 5371"/>
                  <a:gd name="T49" fmla="*/ T48 w 615"/>
                  <a:gd name="T50" fmla="+- 0 7622 7467"/>
                  <a:gd name="T51" fmla="*/ 7622 h 288"/>
                  <a:gd name="T52" fmla="+- 0 5666 5371"/>
                  <a:gd name="T53" fmla="*/ T52 w 615"/>
                  <a:gd name="T54" fmla="+- 0 7612 7467"/>
                  <a:gd name="T55" fmla="*/ 7612 h 288"/>
                  <a:gd name="T56" fmla="+- 0 5944 5371"/>
                  <a:gd name="T57" fmla="*/ T56 w 615"/>
                  <a:gd name="T58" fmla="+- 0 7612 7467"/>
                  <a:gd name="T59" fmla="*/ 7612 h 288"/>
                  <a:gd name="T60" fmla="+- 0 5939 5371"/>
                  <a:gd name="T61" fmla="*/ T60 w 615"/>
                  <a:gd name="T62" fmla="+- 0 7604 7467"/>
                  <a:gd name="T63" fmla="*/ 7604 h 288"/>
                  <a:gd name="T64" fmla="+- 0 5895 5371"/>
                  <a:gd name="T65" fmla="*/ T64 w 615"/>
                  <a:gd name="T66" fmla="+- 0 7552 7467"/>
                  <a:gd name="T67" fmla="*/ 7552 h 288"/>
                  <a:gd name="T68" fmla="+- 0 5839 5371"/>
                  <a:gd name="T69" fmla="*/ T68 w 615"/>
                  <a:gd name="T70" fmla="+- 0 7511 7467"/>
                  <a:gd name="T71" fmla="*/ 7511 h 288"/>
                  <a:gd name="T72" fmla="+- 0 5775 5371"/>
                  <a:gd name="T73" fmla="*/ T72 w 615"/>
                  <a:gd name="T74" fmla="+- 0 7482 7467"/>
                  <a:gd name="T75" fmla="*/ 7482 h 288"/>
                  <a:gd name="T76" fmla="+- 0 5703 5371"/>
                  <a:gd name="T77" fmla="*/ T76 w 615"/>
                  <a:gd name="T78" fmla="+- 0 7468 7467"/>
                  <a:gd name="T79" fmla="*/ 7468 h 288"/>
                  <a:gd name="T80" fmla="+- 0 5678 5371"/>
                  <a:gd name="T81" fmla="*/ T80 w 615"/>
                  <a:gd name="T82" fmla="+- 0 7467 7467"/>
                  <a:gd name="T83" fmla="*/ 7467 h 2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5" h="288">
                    <a:moveTo>
                      <a:pt x="307" y="0"/>
                    </a:moveTo>
                    <a:lnTo>
                      <a:pt x="234" y="9"/>
                    </a:lnTo>
                    <a:lnTo>
                      <a:pt x="167" y="33"/>
                    </a:lnTo>
                    <a:lnTo>
                      <a:pt x="108" y="70"/>
                    </a:lnTo>
                    <a:lnTo>
                      <a:pt x="60" y="119"/>
                    </a:lnTo>
                    <a:lnTo>
                      <a:pt x="25" y="176"/>
                    </a:lnTo>
                    <a:lnTo>
                      <a:pt x="4" y="242"/>
                    </a:lnTo>
                    <a:lnTo>
                      <a:pt x="0" y="288"/>
                    </a:lnTo>
                    <a:lnTo>
                      <a:pt x="154" y="288"/>
                    </a:lnTo>
                    <a:lnTo>
                      <a:pt x="156" y="266"/>
                    </a:lnTo>
                    <a:lnTo>
                      <a:pt x="161" y="244"/>
                    </a:lnTo>
                    <a:lnTo>
                      <a:pt x="196" y="190"/>
                    </a:lnTo>
                    <a:lnTo>
                      <a:pt x="251" y="155"/>
                    </a:lnTo>
                    <a:lnTo>
                      <a:pt x="295" y="145"/>
                    </a:lnTo>
                    <a:lnTo>
                      <a:pt x="573" y="145"/>
                    </a:lnTo>
                    <a:lnTo>
                      <a:pt x="568" y="137"/>
                    </a:lnTo>
                    <a:lnTo>
                      <a:pt x="524" y="85"/>
                    </a:lnTo>
                    <a:lnTo>
                      <a:pt x="468" y="44"/>
                    </a:lnTo>
                    <a:lnTo>
                      <a:pt x="404" y="15"/>
                    </a:lnTo>
                    <a:lnTo>
                      <a:pt x="332" y="1"/>
                    </a:lnTo>
                    <a:lnTo>
                      <a:pt x="307" y="0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Freeform 34"/>
              <p:cNvSpPr>
                <a:spLocks/>
              </p:cNvSpPr>
              <p:nvPr/>
            </p:nvSpPr>
            <p:spPr bwMode="auto">
              <a:xfrm>
                <a:off x="5371" y="7467"/>
                <a:ext cx="615" cy="288"/>
              </a:xfrm>
              <a:custGeom>
                <a:avLst/>
                <a:gdLst>
                  <a:gd name="T0" fmla="+- 0 5944 5371"/>
                  <a:gd name="T1" fmla="*/ T0 w 615"/>
                  <a:gd name="T2" fmla="+- 0 7612 7467"/>
                  <a:gd name="T3" fmla="*/ 7612 h 288"/>
                  <a:gd name="T4" fmla="+- 0 5666 5371"/>
                  <a:gd name="T5" fmla="*/ T4 w 615"/>
                  <a:gd name="T6" fmla="+- 0 7612 7467"/>
                  <a:gd name="T7" fmla="*/ 7612 h 288"/>
                  <a:gd name="T8" fmla="+- 0 5692 5371"/>
                  <a:gd name="T9" fmla="*/ T8 w 615"/>
                  <a:gd name="T10" fmla="+- 0 7613 7467"/>
                  <a:gd name="T11" fmla="*/ 7613 h 288"/>
                  <a:gd name="T12" fmla="+- 0 5717 5371"/>
                  <a:gd name="T13" fmla="*/ T12 w 615"/>
                  <a:gd name="T14" fmla="+- 0 7618 7467"/>
                  <a:gd name="T15" fmla="*/ 7618 h 288"/>
                  <a:gd name="T16" fmla="+- 0 5778 5371"/>
                  <a:gd name="T17" fmla="*/ T16 w 615"/>
                  <a:gd name="T18" fmla="+- 0 7646 7467"/>
                  <a:gd name="T19" fmla="*/ 7646 h 288"/>
                  <a:gd name="T20" fmla="+- 0 5818 5371"/>
                  <a:gd name="T21" fmla="*/ T20 w 615"/>
                  <a:gd name="T22" fmla="+- 0 7694 7467"/>
                  <a:gd name="T23" fmla="*/ 7694 h 288"/>
                  <a:gd name="T24" fmla="+- 0 5830 5371"/>
                  <a:gd name="T25" fmla="*/ T24 w 615"/>
                  <a:gd name="T26" fmla="+- 0 7734 7467"/>
                  <a:gd name="T27" fmla="*/ 7734 h 288"/>
                  <a:gd name="T28" fmla="+- 0 5986 5371"/>
                  <a:gd name="T29" fmla="*/ T28 w 615"/>
                  <a:gd name="T30" fmla="+- 0 7755 7467"/>
                  <a:gd name="T31" fmla="*/ 7755 h 288"/>
                  <a:gd name="T32" fmla="+- 0 5977 5371"/>
                  <a:gd name="T33" fmla="*/ T32 w 615"/>
                  <a:gd name="T34" fmla="+- 0 7686 7467"/>
                  <a:gd name="T35" fmla="*/ 7686 h 288"/>
                  <a:gd name="T36" fmla="+- 0 5951 5371"/>
                  <a:gd name="T37" fmla="*/ T36 w 615"/>
                  <a:gd name="T38" fmla="+- 0 7623 7467"/>
                  <a:gd name="T39" fmla="*/ 7623 h 288"/>
                  <a:gd name="T40" fmla="+- 0 5944 5371"/>
                  <a:gd name="T41" fmla="*/ T40 w 615"/>
                  <a:gd name="T42" fmla="+- 0 7612 7467"/>
                  <a:gd name="T43" fmla="*/ 7612 h 2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5" h="288">
                    <a:moveTo>
                      <a:pt x="573" y="145"/>
                    </a:moveTo>
                    <a:lnTo>
                      <a:pt x="295" y="145"/>
                    </a:lnTo>
                    <a:lnTo>
                      <a:pt x="321" y="146"/>
                    </a:lnTo>
                    <a:lnTo>
                      <a:pt x="346" y="151"/>
                    </a:lnTo>
                    <a:lnTo>
                      <a:pt x="407" y="179"/>
                    </a:lnTo>
                    <a:lnTo>
                      <a:pt x="447" y="227"/>
                    </a:lnTo>
                    <a:lnTo>
                      <a:pt x="459" y="267"/>
                    </a:lnTo>
                    <a:lnTo>
                      <a:pt x="615" y="288"/>
                    </a:lnTo>
                    <a:lnTo>
                      <a:pt x="606" y="219"/>
                    </a:lnTo>
                    <a:lnTo>
                      <a:pt x="580" y="156"/>
                    </a:lnTo>
                    <a:lnTo>
                      <a:pt x="573" y="145"/>
                    </a:lnTo>
                    <a:close/>
                  </a:path>
                </a:pathLst>
              </a:custGeom>
              <a:solidFill>
                <a:srgbClr val="4F81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35"/>
            <p:cNvGrpSpPr>
              <a:grpSpLocks/>
            </p:cNvGrpSpPr>
            <p:nvPr/>
          </p:nvGrpSpPr>
          <p:grpSpPr bwMode="auto">
            <a:xfrm>
              <a:off x="2554" y="8125"/>
              <a:ext cx="6428" cy="1623"/>
              <a:chOff x="2554" y="8125"/>
              <a:chExt cx="6428" cy="1623"/>
            </a:xfrm>
          </p:grpSpPr>
          <p:sp>
            <p:nvSpPr>
              <p:cNvPr id="22" name="Freeform 36"/>
              <p:cNvSpPr>
                <a:spLocks/>
              </p:cNvSpPr>
              <p:nvPr/>
            </p:nvSpPr>
            <p:spPr bwMode="auto">
              <a:xfrm>
                <a:off x="2554" y="8125"/>
                <a:ext cx="6428" cy="1623"/>
              </a:xfrm>
              <a:custGeom>
                <a:avLst/>
                <a:gdLst>
                  <a:gd name="T0" fmla="+- 0 2822 2554"/>
                  <a:gd name="T1" fmla="*/ T0 w 6428"/>
                  <a:gd name="T2" fmla="+- 0 8125 8125"/>
                  <a:gd name="T3" fmla="*/ 8125 h 1623"/>
                  <a:gd name="T4" fmla="+- 0 2755 2554"/>
                  <a:gd name="T5" fmla="*/ T4 w 6428"/>
                  <a:gd name="T6" fmla="+- 0 8133 8125"/>
                  <a:gd name="T7" fmla="*/ 8133 h 1623"/>
                  <a:gd name="T8" fmla="+- 0 2694 2554"/>
                  <a:gd name="T9" fmla="*/ T8 w 6428"/>
                  <a:gd name="T10" fmla="+- 0 8158 8125"/>
                  <a:gd name="T11" fmla="*/ 8158 h 1623"/>
                  <a:gd name="T12" fmla="+- 0 2641 2554"/>
                  <a:gd name="T13" fmla="*/ T12 w 6428"/>
                  <a:gd name="T14" fmla="+- 0 8195 8125"/>
                  <a:gd name="T15" fmla="*/ 8195 h 1623"/>
                  <a:gd name="T16" fmla="+- 0 2599 2554"/>
                  <a:gd name="T17" fmla="*/ T16 w 6428"/>
                  <a:gd name="T18" fmla="+- 0 8245 8125"/>
                  <a:gd name="T19" fmla="*/ 8245 h 1623"/>
                  <a:gd name="T20" fmla="+- 0 2570 2554"/>
                  <a:gd name="T21" fmla="*/ T20 w 6428"/>
                  <a:gd name="T22" fmla="+- 0 8304 8125"/>
                  <a:gd name="T23" fmla="*/ 8304 h 1623"/>
                  <a:gd name="T24" fmla="+- 0 2555 2554"/>
                  <a:gd name="T25" fmla="*/ T24 w 6428"/>
                  <a:gd name="T26" fmla="+- 0 8371 8125"/>
                  <a:gd name="T27" fmla="*/ 8371 h 1623"/>
                  <a:gd name="T28" fmla="+- 0 2554 2554"/>
                  <a:gd name="T29" fmla="*/ T28 w 6428"/>
                  <a:gd name="T30" fmla="+- 0 9479 8125"/>
                  <a:gd name="T31" fmla="*/ 9479 h 1623"/>
                  <a:gd name="T32" fmla="+- 0 2555 2554"/>
                  <a:gd name="T33" fmla="*/ T32 w 6428"/>
                  <a:gd name="T34" fmla="+- 0 9502 8125"/>
                  <a:gd name="T35" fmla="*/ 9502 h 1623"/>
                  <a:gd name="T36" fmla="+- 0 2569 2554"/>
                  <a:gd name="T37" fmla="*/ T36 w 6428"/>
                  <a:gd name="T38" fmla="+- 0 9568 8125"/>
                  <a:gd name="T39" fmla="*/ 9568 h 1623"/>
                  <a:gd name="T40" fmla="+- 0 2598 2554"/>
                  <a:gd name="T41" fmla="*/ T40 w 6428"/>
                  <a:gd name="T42" fmla="+- 0 9627 8125"/>
                  <a:gd name="T43" fmla="*/ 9627 h 1623"/>
                  <a:gd name="T44" fmla="+- 0 2640 2554"/>
                  <a:gd name="T45" fmla="*/ T44 w 6428"/>
                  <a:gd name="T46" fmla="+- 0 9676 8125"/>
                  <a:gd name="T47" fmla="*/ 9676 h 1623"/>
                  <a:gd name="T48" fmla="+- 0 2693 2554"/>
                  <a:gd name="T49" fmla="*/ T48 w 6428"/>
                  <a:gd name="T50" fmla="+- 0 9714 8125"/>
                  <a:gd name="T51" fmla="*/ 9714 h 1623"/>
                  <a:gd name="T52" fmla="+- 0 2754 2554"/>
                  <a:gd name="T53" fmla="*/ T52 w 6428"/>
                  <a:gd name="T54" fmla="+- 0 9739 8125"/>
                  <a:gd name="T55" fmla="*/ 9739 h 1623"/>
                  <a:gd name="T56" fmla="+- 0 2822 2554"/>
                  <a:gd name="T57" fmla="*/ T56 w 6428"/>
                  <a:gd name="T58" fmla="+- 0 9747 8125"/>
                  <a:gd name="T59" fmla="*/ 9747 h 1623"/>
                  <a:gd name="T60" fmla="+- 0 8712 2554"/>
                  <a:gd name="T61" fmla="*/ T60 w 6428"/>
                  <a:gd name="T62" fmla="+- 0 9747 8125"/>
                  <a:gd name="T63" fmla="*/ 9747 h 1623"/>
                  <a:gd name="T64" fmla="+- 0 8780 2554"/>
                  <a:gd name="T65" fmla="*/ T64 w 6428"/>
                  <a:gd name="T66" fmla="+- 0 9739 8125"/>
                  <a:gd name="T67" fmla="*/ 9739 h 1623"/>
                  <a:gd name="T68" fmla="+- 0 8842 2554"/>
                  <a:gd name="T69" fmla="*/ T68 w 6428"/>
                  <a:gd name="T70" fmla="+- 0 9714 8125"/>
                  <a:gd name="T71" fmla="*/ 9714 h 1623"/>
                  <a:gd name="T72" fmla="+- 0 8894 2554"/>
                  <a:gd name="T73" fmla="*/ T72 w 6428"/>
                  <a:gd name="T74" fmla="+- 0 9676 8125"/>
                  <a:gd name="T75" fmla="*/ 9676 h 1623"/>
                  <a:gd name="T76" fmla="+- 0 8937 2554"/>
                  <a:gd name="T77" fmla="*/ T76 w 6428"/>
                  <a:gd name="T78" fmla="+- 0 9627 8125"/>
                  <a:gd name="T79" fmla="*/ 9627 h 1623"/>
                  <a:gd name="T80" fmla="+- 0 8966 2554"/>
                  <a:gd name="T81" fmla="*/ T80 w 6428"/>
                  <a:gd name="T82" fmla="+- 0 9568 8125"/>
                  <a:gd name="T83" fmla="*/ 9568 h 1623"/>
                  <a:gd name="T84" fmla="+- 0 8980 2554"/>
                  <a:gd name="T85" fmla="*/ T84 w 6428"/>
                  <a:gd name="T86" fmla="+- 0 9502 8125"/>
                  <a:gd name="T87" fmla="*/ 9502 h 1623"/>
                  <a:gd name="T88" fmla="+- 0 8981 2554"/>
                  <a:gd name="T89" fmla="*/ T88 w 6428"/>
                  <a:gd name="T90" fmla="+- 0 9479 8125"/>
                  <a:gd name="T91" fmla="*/ 9479 h 1623"/>
                  <a:gd name="T92" fmla="+- 0 8981 2554"/>
                  <a:gd name="T93" fmla="*/ T92 w 6428"/>
                  <a:gd name="T94" fmla="+- 0 8394 8125"/>
                  <a:gd name="T95" fmla="*/ 8394 h 1623"/>
                  <a:gd name="T96" fmla="+- 0 8972 2554"/>
                  <a:gd name="T97" fmla="*/ T96 w 6428"/>
                  <a:gd name="T98" fmla="+- 0 8329 8125"/>
                  <a:gd name="T99" fmla="*/ 8329 h 1623"/>
                  <a:gd name="T100" fmla="+- 0 8948 2554"/>
                  <a:gd name="T101" fmla="*/ T100 w 6428"/>
                  <a:gd name="T102" fmla="+- 0 8267 8125"/>
                  <a:gd name="T103" fmla="*/ 8267 h 1623"/>
                  <a:gd name="T104" fmla="+- 0 8911 2554"/>
                  <a:gd name="T105" fmla="*/ T104 w 6428"/>
                  <a:gd name="T106" fmla="+- 0 8213 8125"/>
                  <a:gd name="T107" fmla="*/ 8213 h 1623"/>
                  <a:gd name="T108" fmla="+- 0 8862 2554"/>
                  <a:gd name="T109" fmla="*/ T108 w 6428"/>
                  <a:gd name="T110" fmla="+- 0 8171 8125"/>
                  <a:gd name="T111" fmla="*/ 8171 h 1623"/>
                  <a:gd name="T112" fmla="+- 0 8804 2554"/>
                  <a:gd name="T113" fmla="*/ T112 w 6428"/>
                  <a:gd name="T114" fmla="+- 0 8141 8125"/>
                  <a:gd name="T115" fmla="*/ 8141 h 1623"/>
                  <a:gd name="T116" fmla="+- 0 8739 2554"/>
                  <a:gd name="T117" fmla="*/ T116 w 6428"/>
                  <a:gd name="T118" fmla="+- 0 8126 8125"/>
                  <a:gd name="T119" fmla="*/ 8126 h 1623"/>
                  <a:gd name="T120" fmla="+- 0 2822 2554"/>
                  <a:gd name="T121" fmla="*/ T120 w 6428"/>
                  <a:gd name="T122" fmla="+- 0 8125 8125"/>
                  <a:gd name="T123" fmla="*/ 8125 h 16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6428" h="1623">
                    <a:moveTo>
                      <a:pt x="268" y="0"/>
                    </a:moveTo>
                    <a:lnTo>
                      <a:pt x="201" y="8"/>
                    </a:lnTo>
                    <a:lnTo>
                      <a:pt x="140" y="33"/>
                    </a:lnTo>
                    <a:lnTo>
                      <a:pt x="87" y="70"/>
                    </a:lnTo>
                    <a:lnTo>
                      <a:pt x="45" y="120"/>
                    </a:lnTo>
                    <a:lnTo>
                      <a:pt x="16" y="179"/>
                    </a:lnTo>
                    <a:lnTo>
                      <a:pt x="1" y="246"/>
                    </a:lnTo>
                    <a:lnTo>
                      <a:pt x="0" y="1354"/>
                    </a:lnTo>
                    <a:lnTo>
                      <a:pt x="1" y="1377"/>
                    </a:lnTo>
                    <a:lnTo>
                      <a:pt x="15" y="1443"/>
                    </a:lnTo>
                    <a:lnTo>
                      <a:pt x="44" y="1502"/>
                    </a:lnTo>
                    <a:lnTo>
                      <a:pt x="86" y="1551"/>
                    </a:lnTo>
                    <a:lnTo>
                      <a:pt x="139" y="1589"/>
                    </a:lnTo>
                    <a:lnTo>
                      <a:pt x="200" y="1614"/>
                    </a:lnTo>
                    <a:lnTo>
                      <a:pt x="268" y="1622"/>
                    </a:lnTo>
                    <a:lnTo>
                      <a:pt x="6158" y="1622"/>
                    </a:lnTo>
                    <a:lnTo>
                      <a:pt x="6226" y="1614"/>
                    </a:lnTo>
                    <a:lnTo>
                      <a:pt x="6288" y="1589"/>
                    </a:lnTo>
                    <a:lnTo>
                      <a:pt x="6340" y="1551"/>
                    </a:lnTo>
                    <a:lnTo>
                      <a:pt x="6383" y="1502"/>
                    </a:lnTo>
                    <a:lnTo>
                      <a:pt x="6412" y="1443"/>
                    </a:lnTo>
                    <a:lnTo>
                      <a:pt x="6426" y="1377"/>
                    </a:lnTo>
                    <a:lnTo>
                      <a:pt x="6427" y="1354"/>
                    </a:lnTo>
                    <a:lnTo>
                      <a:pt x="6427" y="269"/>
                    </a:lnTo>
                    <a:lnTo>
                      <a:pt x="6418" y="204"/>
                    </a:lnTo>
                    <a:lnTo>
                      <a:pt x="6394" y="142"/>
                    </a:lnTo>
                    <a:lnTo>
                      <a:pt x="6357" y="88"/>
                    </a:lnTo>
                    <a:lnTo>
                      <a:pt x="6308" y="46"/>
                    </a:lnTo>
                    <a:lnTo>
                      <a:pt x="6250" y="16"/>
                    </a:lnTo>
                    <a:lnTo>
                      <a:pt x="6185" y="1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F79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37"/>
            <p:cNvGrpSpPr>
              <a:grpSpLocks/>
            </p:cNvGrpSpPr>
            <p:nvPr/>
          </p:nvGrpSpPr>
          <p:grpSpPr bwMode="auto">
            <a:xfrm>
              <a:off x="5395" y="7799"/>
              <a:ext cx="610" cy="288"/>
              <a:chOff x="5395" y="7799"/>
              <a:chExt cx="610" cy="288"/>
            </a:xfrm>
          </p:grpSpPr>
          <p:sp>
            <p:nvSpPr>
              <p:cNvPr id="20" name="Freeform 38"/>
              <p:cNvSpPr>
                <a:spLocks/>
              </p:cNvSpPr>
              <p:nvPr/>
            </p:nvSpPr>
            <p:spPr bwMode="auto">
              <a:xfrm>
                <a:off x="5395" y="7799"/>
                <a:ext cx="610" cy="288"/>
              </a:xfrm>
              <a:custGeom>
                <a:avLst/>
                <a:gdLst>
                  <a:gd name="T0" fmla="+- 0 5395 5395"/>
                  <a:gd name="T1" fmla="*/ T0 w 610"/>
                  <a:gd name="T2" fmla="+- 0 7799 7799"/>
                  <a:gd name="T3" fmla="*/ 7799 h 288"/>
                  <a:gd name="T4" fmla="+- 0 5404 5395"/>
                  <a:gd name="T5" fmla="*/ T4 w 610"/>
                  <a:gd name="T6" fmla="+- 0 7868 7799"/>
                  <a:gd name="T7" fmla="*/ 7868 h 288"/>
                  <a:gd name="T8" fmla="+- 0 5429 5395"/>
                  <a:gd name="T9" fmla="*/ T8 w 610"/>
                  <a:gd name="T10" fmla="+- 0 7931 7799"/>
                  <a:gd name="T11" fmla="*/ 7931 h 288"/>
                  <a:gd name="T12" fmla="+- 0 5468 5395"/>
                  <a:gd name="T13" fmla="*/ T12 w 610"/>
                  <a:gd name="T14" fmla="+- 0 7986 7799"/>
                  <a:gd name="T15" fmla="*/ 7986 h 288"/>
                  <a:gd name="T16" fmla="+- 0 5519 5395"/>
                  <a:gd name="T17" fmla="*/ T16 w 610"/>
                  <a:gd name="T18" fmla="+- 0 8031 7799"/>
                  <a:gd name="T19" fmla="*/ 8031 h 288"/>
                  <a:gd name="T20" fmla="+- 0 5579 5395"/>
                  <a:gd name="T21" fmla="*/ T20 w 610"/>
                  <a:gd name="T22" fmla="+- 0 8064 7799"/>
                  <a:gd name="T23" fmla="*/ 8064 h 288"/>
                  <a:gd name="T24" fmla="+- 0 5648 5395"/>
                  <a:gd name="T25" fmla="*/ T24 w 610"/>
                  <a:gd name="T26" fmla="+- 0 8083 7799"/>
                  <a:gd name="T27" fmla="*/ 8083 h 288"/>
                  <a:gd name="T28" fmla="+- 0 5698 5395"/>
                  <a:gd name="T29" fmla="*/ T28 w 610"/>
                  <a:gd name="T30" fmla="+- 0 8087 7799"/>
                  <a:gd name="T31" fmla="*/ 8087 h 288"/>
                  <a:gd name="T32" fmla="+- 0 5723 5395"/>
                  <a:gd name="T33" fmla="*/ T32 w 610"/>
                  <a:gd name="T34" fmla="+- 0 8086 7799"/>
                  <a:gd name="T35" fmla="*/ 8086 h 288"/>
                  <a:gd name="T36" fmla="+- 0 5796 5395"/>
                  <a:gd name="T37" fmla="*/ T36 w 610"/>
                  <a:gd name="T38" fmla="+- 0 8072 7799"/>
                  <a:gd name="T39" fmla="*/ 8072 h 288"/>
                  <a:gd name="T40" fmla="+- 0 5861 5395"/>
                  <a:gd name="T41" fmla="*/ T40 w 610"/>
                  <a:gd name="T42" fmla="+- 0 8043 7799"/>
                  <a:gd name="T43" fmla="*/ 8043 h 288"/>
                  <a:gd name="T44" fmla="+- 0 5916 5395"/>
                  <a:gd name="T45" fmla="*/ T44 w 610"/>
                  <a:gd name="T46" fmla="+- 0 8002 7799"/>
                  <a:gd name="T47" fmla="*/ 8002 h 288"/>
                  <a:gd name="T48" fmla="+- 0 5960 5395"/>
                  <a:gd name="T49" fmla="*/ T48 w 610"/>
                  <a:gd name="T50" fmla="+- 0 7950 7799"/>
                  <a:gd name="T51" fmla="*/ 7950 h 288"/>
                  <a:gd name="T52" fmla="+- 0 5964 5395"/>
                  <a:gd name="T53" fmla="*/ T52 w 610"/>
                  <a:gd name="T54" fmla="+- 0 7942 7799"/>
                  <a:gd name="T55" fmla="*/ 7942 h 288"/>
                  <a:gd name="T56" fmla="+- 0 5710 5395"/>
                  <a:gd name="T57" fmla="*/ T56 w 610"/>
                  <a:gd name="T58" fmla="+- 0 7942 7799"/>
                  <a:gd name="T59" fmla="*/ 7942 h 288"/>
                  <a:gd name="T60" fmla="+- 0 5685 5395"/>
                  <a:gd name="T61" fmla="*/ T60 w 610"/>
                  <a:gd name="T62" fmla="+- 0 7941 7799"/>
                  <a:gd name="T63" fmla="*/ 7941 h 288"/>
                  <a:gd name="T64" fmla="+- 0 5619 5395"/>
                  <a:gd name="T65" fmla="*/ T64 w 610"/>
                  <a:gd name="T66" fmla="+- 0 7920 7799"/>
                  <a:gd name="T67" fmla="*/ 7920 h 288"/>
                  <a:gd name="T68" fmla="+- 0 5570 5395"/>
                  <a:gd name="T69" fmla="*/ T68 w 610"/>
                  <a:gd name="T70" fmla="+- 0 7878 7799"/>
                  <a:gd name="T71" fmla="*/ 7878 h 288"/>
                  <a:gd name="T72" fmla="+- 0 5546 5395"/>
                  <a:gd name="T73" fmla="*/ T72 w 610"/>
                  <a:gd name="T74" fmla="+- 0 7821 7799"/>
                  <a:gd name="T75" fmla="*/ 7821 h 288"/>
                  <a:gd name="T76" fmla="+- 0 5544 5395"/>
                  <a:gd name="T77" fmla="*/ T76 w 610"/>
                  <a:gd name="T78" fmla="+- 0 7799 7799"/>
                  <a:gd name="T79" fmla="*/ 7799 h 288"/>
                  <a:gd name="T80" fmla="+- 0 5395 5395"/>
                  <a:gd name="T81" fmla="*/ T80 w 610"/>
                  <a:gd name="T82" fmla="+- 0 7799 7799"/>
                  <a:gd name="T83" fmla="*/ 7799 h 2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0" h="288">
                    <a:moveTo>
                      <a:pt x="0" y="0"/>
                    </a:moveTo>
                    <a:lnTo>
                      <a:pt x="9" y="69"/>
                    </a:lnTo>
                    <a:lnTo>
                      <a:pt x="34" y="132"/>
                    </a:lnTo>
                    <a:lnTo>
                      <a:pt x="73" y="187"/>
                    </a:lnTo>
                    <a:lnTo>
                      <a:pt x="124" y="232"/>
                    </a:lnTo>
                    <a:lnTo>
                      <a:pt x="184" y="265"/>
                    </a:lnTo>
                    <a:lnTo>
                      <a:pt x="253" y="284"/>
                    </a:lnTo>
                    <a:lnTo>
                      <a:pt x="303" y="288"/>
                    </a:lnTo>
                    <a:lnTo>
                      <a:pt x="328" y="287"/>
                    </a:lnTo>
                    <a:lnTo>
                      <a:pt x="401" y="273"/>
                    </a:lnTo>
                    <a:lnTo>
                      <a:pt x="466" y="244"/>
                    </a:lnTo>
                    <a:lnTo>
                      <a:pt x="521" y="203"/>
                    </a:lnTo>
                    <a:lnTo>
                      <a:pt x="565" y="151"/>
                    </a:lnTo>
                    <a:lnTo>
                      <a:pt x="569" y="143"/>
                    </a:lnTo>
                    <a:lnTo>
                      <a:pt x="315" y="143"/>
                    </a:lnTo>
                    <a:lnTo>
                      <a:pt x="290" y="142"/>
                    </a:lnTo>
                    <a:lnTo>
                      <a:pt x="224" y="121"/>
                    </a:lnTo>
                    <a:lnTo>
                      <a:pt x="175" y="79"/>
                    </a:lnTo>
                    <a:lnTo>
                      <a:pt x="151" y="22"/>
                    </a:lnTo>
                    <a:lnTo>
                      <a:pt x="1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Freeform 39"/>
              <p:cNvSpPr>
                <a:spLocks/>
              </p:cNvSpPr>
              <p:nvPr/>
            </p:nvSpPr>
            <p:spPr bwMode="auto">
              <a:xfrm>
                <a:off x="5395" y="7799"/>
                <a:ext cx="610" cy="288"/>
              </a:xfrm>
              <a:custGeom>
                <a:avLst/>
                <a:gdLst>
                  <a:gd name="T0" fmla="+- 0 6005 5395"/>
                  <a:gd name="T1" fmla="*/ T0 w 610"/>
                  <a:gd name="T2" fmla="+- 0 7799 7799"/>
                  <a:gd name="T3" fmla="*/ 7799 h 288"/>
                  <a:gd name="T4" fmla="+- 0 5851 5395"/>
                  <a:gd name="T5" fmla="*/ T4 w 610"/>
                  <a:gd name="T6" fmla="+- 0 7799 7799"/>
                  <a:gd name="T7" fmla="*/ 7799 h 288"/>
                  <a:gd name="T8" fmla="+- 0 5849 5395"/>
                  <a:gd name="T9" fmla="*/ T8 w 610"/>
                  <a:gd name="T10" fmla="+- 0 7821 7799"/>
                  <a:gd name="T11" fmla="*/ 7821 h 288"/>
                  <a:gd name="T12" fmla="+- 0 5844 5395"/>
                  <a:gd name="T13" fmla="*/ T12 w 610"/>
                  <a:gd name="T14" fmla="+- 0 7843 7799"/>
                  <a:gd name="T15" fmla="*/ 7843 h 288"/>
                  <a:gd name="T16" fmla="+- 0 5811 5395"/>
                  <a:gd name="T17" fmla="*/ T16 w 610"/>
                  <a:gd name="T18" fmla="+- 0 7897 7799"/>
                  <a:gd name="T19" fmla="*/ 7897 h 288"/>
                  <a:gd name="T20" fmla="+- 0 5756 5395"/>
                  <a:gd name="T21" fmla="*/ T20 w 610"/>
                  <a:gd name="T22" fmla="+- 0 7932 7799"/>
                  <a:gd name="T23" fmla="*/ 7932 h 288"/>
                  <a:gd name="T24" fmla="+- 0 5710 5395"/>
                  <a:gd name="T25" fmla="*/ T24 w 610"/>
                  <a:gd name="T26" fmla="+- 0 7942 7799"/>
                  <a:gd name="T27" fmla="*/ 7942 h 288"/>
                  <a:gd name="T28" fmla="+- 0 5964 5395"/>
                  <a:gd name="T29" fmla="*/ T28 w 610"/>
                  <a:gd name="T30" fmla="+- 0 7942 7799"/>
                  <a:gd name="T31" fmla="*/ 7942 h 288"/>
                  <a:gd name="T32" fmla="+- 0 5996 5395"/>
                  <a:gd name="T33" fmla="*/ T32 w 610"/>
                  <a:gd name="T34" fmla="+- 0 7868 7799"/>
                  <a:gd name="T35" fmla="*/ 7868 h 288"/>
                  <a:gd name="T36" fmla="+- 0 6004 5395"/>
                  <a:gd name="T37" fmla="*/ T36 w 610"/>
                  <a:gd name="T38" fmla="+- 0 7822 7799"/>
                  <a:gd name="T39" fmla="*/ 7822 h 288"/>
                  <a:gd name="T40" fmla="+- 0 6005 5395"/>
                  <a:gd name="T41" fmla="*/ T40 w 610"/>
                  <a:gd name="T42" fmla="+- 0 7799 7799"/>
                  <a:gd name="T43" fmla="*/ 7799 h 2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0" h="288">
                    <a:moveTo>
                      <a:pt x="610" y="0"/>
                    </a:moveTo>
                    <a:lnTo>
                      <a:pt x="456" y="0"/>
                    </a:lnTo>
                    <a:lnTo>
                      <a:pt x="454" y="22"/>
                    </a:lnTo>
                    <a:lnTo>
                      <a:pt x="449" y="44"/>
                    </a:lnTo>
                    <a:lnTo>
                      <a:pt x="416" y="98"/>
                    </a:lnTo>
                    <a:lnTo>
                      <a:pt x="361" y="133"/>
                    </a:lnTo>
                    <a:lnTo>
                      <a:pt x="315" y="143"/>
                    </a:lnTo>
                    <a:lnTo>
                      <a:pt x="569" y="143"/>
                    </a:lnTo>
                    <a:lnTo>
                      <a:pt x="601" y="69"/>
                    </a:lnTo>
                    <a:lnTo>
                      <a:pt x="609" y="23"/>
                    </a:lnTo>
                    <a:lnTo>
                      <a:pt x="610" y="0"/>
                    </a:lnTo>
                    <a:close/>
                  </a:path>
                </a:pathLst>
              </a:custGeom>
              <a:solidFill>
                <a:srgbClr val="4E61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7" name="Group 40"/>
            <p:cNvGrpSpPr>
              <a:grpSpLocks/>
            </p:cNvGrpSpPr>
            <p:nvPr/>
          </p:nvGrpSpPr>
          <p:grpSpPr bwMode="auto">
            <a:xfrm>
              <a:off x="5371" y="7755"/>
              <a:ext cx="615" cy="293"/>
              <a:chOff x="5371" y="7755"/>
              <a:chExt cx="615" cy="293"/>
            </a:xfrm>
          </p:grpSpPr>
          <p:sp>
            <p:nvSpPr>
              <p:cNvPr id="18" name="Freeform 41"/>
              <p:cNvSpPr>
                <a:spLocks/>
              </p:cNvSpPr>
              <p:nvPr/>
            </p:nvSpPr>
            <p:spPr bwMode="auto">
              <a:xfrm>
                <a:off x="5371" y="7755"/>
                <a:ext cx="615" cy="293"/>
              </a:xfrm>
              <a:custGeom>
                <a:avLst/>
                <a:gdLst>
                  <a:gd name="T0" fmla="+- 0 5371 5371"/>
                  <a:gd name="T1" fmla="*/ T0 w 615"/>
                  <a:gd name="T2" fmla="+- 0 7755 7755"/>
                  <a:gd name="T3" fmla="*/ 7755 h 293"/>
                  <a:gd name="T4" fmla="+- 0 5380 5371"/>
                  <a:gd name="T5" fmla="*/ T4 w 615"/>
                  <a:gd name="T6" fmla="+- 0 7826 7755"/>
                  <a:gd name="T7" fmla="*/ 7826 h 293"/>
                  <a:gd name="T8" fmla="+- 0 5406 5371"/>
                  <a:gd name="T9" fmla="*/ T8 w 615"/>
                  <a:gd name="T10" fmla="+- 0 7891 7755"/>
                  <a:gd name="T11" fmla="*/ 7891 h 293"/>
                  <a:gd name="T12" fmla="+- 0 5446 5371"/>
                  <a:gd name="T13" fmla="*/ T12 w 615"/>
                  <a:gd name="T14" fmla="+- 0 7946 7755"/>
                  <a:gd name="T15" fmla="*/ 7946 h 293"/>
                  <a:gd name="T16" fmla="+- 0 5498 5371"/>
                  <a:gd name="T17" fmla="*/ T16 w 615"/>
                  <a:gd name="T18" fmla="+- 0 7992 7755"/>
                  <a:gd name="T19" fmla="*/ 7992 h 293"/>
                  <a:gd name="T20" fmla="+- 0 5560 5371"/>
                  <a:gd name="T21" fmla="*/ T20 w 615"/>
                  <a:gd name="T22" fmla="+- 0 8025 7755"/>
                  <a:gd name="T23" fmla="*/ 8025 h 293"/>
                  <a:gd name="T24" fmla="+- 0 5629 5371"/>
                  <a:gd name="T25" fmla="*/ T24 w 615"/>
                  <a:gd name="T26" fmla="+- 0 8044 7755"/>
                  <a:gd name="T27" fmla="*/ 8044 h 293"/>
                  <a:gd name="T28" fmla="+- 0 5678 5371"/>
                  <a:gd name="T29" fmla="*/ T28 w 615"/>
                  <a:gd name="T30" fmla="+- 0 8048 7755"/>
                  <a:gd name="T31" fmla="*/ 8048 h 293"/>
                  <a:gd name="T32" fmla="+- 0 5703 5371"/>
                  <a:gd name="T33" fmla="*/ T32 w 615"/>
                  <a:gd name="T34" fmla="+- 0 8047 7755"/>
                  <a:gd name="T35" fmla="*/ 8047 h 293"/>
                  <a:gd name="T36" fmla="+- 0 5775 5371"/>
                  <a:gd name="T37" fmla="*/ T36 w 615"/>
                  <a:gd name="T38" fmla="+- 0 8033 7755"/>
                  <a:gd name="T39" fmla="*/ 8033 h 293"/>
                  <a:gd name="T40" fmla="+- 0 5839 5371"/>
                  <a:gd name="T41" fmla="*/ T40 w 615"/>
                  <a:gd name="T42" fmla="+- 0 8005 7755"/>
                  <a:gd name="T43" fmla="*/ 8005 h 293"/>
                  <a:gd name="T44" fmla="+- 0 5895 5371"/>
                  <a:gd name="T45" fmla="*/ T44 w 615"/>
                  <a:gd name="T46" fmla="+- 0 7963 7755"/>
                  <a:gd name="T47" fmla="*/ 7963 h 293"/>
                  <a:gd name="T48" fmla="+- 0 5939 5371"/>
                  <a:gd name="T49" fmla="*/ T48 w 615"/>
                  <a:gd name="T50" fmla="+- 0 7910 7755"/>
                  <a:gd name="T51" fmla="*/ 7910 h 293"/>
                  <a:gd name="T52" fmla="+- 0 5946 5371"/>
                  <a:gd name="T53" fmla="*/ T52 w 615"/>
                  <a:gd name="T54" fmla="+- 0 7899 7755"/>
                  <a:gd name="T55" fmla="*/ 7899 h 293"/>
                  <a:gd name="T56" fmla="+- 0 5691 5371"/>
                  <a:gd name="T57" fmla="*/ T56 w 615"/>
                  <a:gd name="T58" fmla="+- 0 7899 7755"/>
                  <a:gd name="T59" fmla="*/ 7899 h 293"/>
                  <a:gd name="T60" fmla="+- 0 5666 5371"/>
                  <a:gd name="T61" fmla="*/ T60 w 615"/>
                  <a:gd name="T62" fmla="+- 0 7897 7755"/>
                  <a:gd name="T63" fmla="*/ 7897 h 293"/>
                  <a:gd name="T64" fmla="+- 0 5600 5371"/>
                  <a:gd name="T65" fmla="*/ T64 w 615"/>
                  <a:gd name="T66" fmla="+- 0 7877 7755"/>
                  <a:gd name="T67" fmla="*/ 7877 h 293"/>
                  <a:gd name="T68" fmla="+- 0 5551 5371"/>
                  <a:gd name="T69" fmla="*/ T68 w 615"/>
                  <a:gd name="T70" fmla="+- 0 7835 7755"/>
                  <a:gd name="T71" fmla="*/ 7835 h 293"/>
                  <a:gd name="T72" fmla="+- 0 5527 5371"/>
                  <a:gd name="T73" fmla="*/ T72 w 615"/>
                  <a:gd name="T74" fmla="+- 0 7777 7755"/>
                  <a:gd name="T75" fmla="*/ 7777 h 293"/>
                  <a:gd name="T76" fmla="+- 0 5525 5371"/>
                  <a:gd name="T77" fmla="*/ T76 w 615"/>
                  <a:gd name="T78" fmla="+- 0 7756 7755"/>
                  <a:gd name="T79" fmla="*/ 7756 h 293"/>
                  <a:gd name="T80" fmla="+- 0 5371 5371"/>
                  <a:gd name="T81" fmla="*/ T80 w 615"/>
                  <a:gd name="T82" fmla="+- 0 7755 7755"/>
                  <a:gd name="T83" fmla="*/ 7755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615" h="293">
                    <a:moveTo>
                      <a:pt x="0" y="0"/>
                    </a:moveTo>
                    <a:lnTo>
                      <a:pt x="9" y="71"/>
                    </a:lnTo>
                    <a:lnTo>
                      <a:pt x="35" y="136"/>
                    </a:lnTo>
                    <a:lnTo>
                      <a:pt x="75" y="191"/>
                    </a:lnTo>
                    <a:lnTo>
                      <a:pt x="127" y="237"/>
                    </a:lnTo>
                    <a:lnTo>
                      <a:pt x="189" y="270"/>
                    </a:lnTo>
                    <a:lnTo>
                      <a:pt x="258" y="289"/>
                    </a:lnTo>
                    <a:lnTo>
                      <a:pt x="307" y="293"/>
                    </a:lnTo>
                    <a:lnTo>
                      <a:pt x="332" y="292"/>
                    </a:lnTo>
                    <a:lnTo>
                      <a:pt x="404" y="278"/>
                    </a:lnTo>
                    <a:lnTo>
                      <a:pt x="468" y="250"/>
                    </a:lnTo>
                    <a:lnTo>
                      <a:pt x="524" y="208"/>
                    </a:lnTo>
                    <a:lnTo>
                      <a:pt x="568" y="155"/>
                    </a:lnTo>
                    <a:lnTo>
                      <a:pt x="575" y="144"/>
                    </a:lnTo>
                    <a:lnTo>
                      <a:pt x="320" y="144"/>
                    </a:lnTo>
                    <a:lnTo>
                      <a:pt x="295" y="142"/>
                    </a:lnTo>
                    <a:lnTo>
                      <a:pt x="229" y="122"/>
                    </a:lnTo>
                    <a:lnTo>
                      <a:pt x="180" y="80"/>
                    </a:lnTo>
                    <a:lnTo>
                      <a:pt x="156" y="22"/>
                    </a:lnTo>
                    <a:lnTo>
                      <a:pt x="154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9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Freeform 42"/>
              <p:cNvSpPr>
                <a:spLocks/>
              </p:cNvSpPr>
              <p:nvPr/>
            </p:nvSpPr>
            <p:spPr bwMode="auto">
              <a:xfrm>
                <a:off x="5371" y="7755"/>
                <a:ext cx="615" cy="293"/>
              </a:xfrm>
              <a:custGeom>
                <a:avLst/>
                <a:gdLst>
                  <a:gd name="T0" fmla="+- 0 5986 5371"/>
                  <a:gd name="T1" fmla="*/ T0 w 615"/>
                  <a:gd name="T2" fmla="+- 0 7755 7755"/>
                  <a:gd name="T3" fmla="*/ 7755 h 293"/>
                  <a:gd name="T4" fmla="+- 0 5832 5371"/>
                  <a:gd name="T5" fmla="*/ T4 w 615"/>
                  <a:gd name="T6" fmla="+- 0 7755 7755"/>
                  <a:gd name="T7" fmla="*/ 7755 h 293"/>
                  <a:gd name="T8" fmla="+- 0 5830 5371"/>
                  <a:gd name="T9" fmla="*/ T8 w 615"/>
                  <a:gd name="T10" fmla="+- 0 7778 7755"/>
                  <a:gd name="T11" fmla="*/ 7778 h 293"/>
                  <a:gd name="T12" fmla="+- 0 5825 5371"/>
                  <a:gd name="T13" fmla="*/ T12 w 615"/>
                  <a:gd name="T14" fmla="+- 0 7799 7755"/>
                  <a:gd name="T15" fmla="*/ 7799 h 293"/>
                  <a:gd name="T16" fmla="+- 0 5792 5371"/>
                  <a:gd name="T17" fmla="*/ T16 w 615"/>
                  <a:gd name="T18" fmla="+- 0 7854 7755"/>
                  <a:gd name="T19" fmla="*/ 7854 h 293"/>
                  <a:gd name="T20" fmla="+- 0 5737 5371"/>
                  <a:gd name="T21" fmla="*/ T20 w 615"/>
                  <a:gd name="T22" fmla="+- 0 7889 7755"/>
                  <a:gd name="T23" fmla="*/ 7889 h 293"/>
                  <a:gd name="T24" fmla="+- 0 5691 5371"/>
                  <a:gd name="T25" fmla="*/ T24 w 615"/>
                  <a:gd name="T26" fmla="+- 0 7899 7755"/>
                  <a:gd name="T27" fmla="*/ 7899 h 293"/>
                  <a:gd name="T28" fmla="+- 0 5946 5371"/>
                  <a:gd name="T29" fmla="*/ T28 w 615"/>
                  <a:gd name="T30" fmla="+- 0 7899 7755"/>
                  <a:gd name="T31" fmla="*/ 7899 h 293"/>
                  <a:gd name="T32" fmla="+- 0 5977 5371"/>
                  <a:gd name="T33" fmla="*/ T32 w 615"/>
                  <a:gd name="T34" fmla="+- 0 7826 7755"/>
                  <a:gd name="T35" fmla="*/ 7826 h 293"/>
                  <a:gd name="T36" fmla="+- 0 5985 5371"/>
                  <a:gd name="T37" fmla="*/ T36 w 615"/>
                  <a:gd name="T38" fmla="+- 0 7780 7755"/>
                  <a:gd name="T39" fmla="*/ 7780 h 293"/>
                  <a:gd name="T40" fmla="+- 0 5986 5371"/>
                  <a:gd name="T41" fmla="*/ T40 w 615"/>
                  <a:gd name="T42" fmla="+- 0 7755 7755"/>
                  <a:gd name="T43" fmla="*/ 7755 h 29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15" h="293">
                    <a:moveTo>
                      <a:pt x="615" y="0"/>
                    </a:moveTo>
                    <a:lnTo>
                      <a:pt x="461" y="0"/>
                    </a:lnTo>
                    <a:lnTo>
                      <a:pt x="459" y="23"/>
                    </a:lnTo>
                    <a:lnTo>
                      <a:pt x="454" y="44"/>
                    </a:lnTo>
                    <a:lnTo>
                      <a:pt x="421" y="99"/>
                    </a:lnTo>
                    <a:lnTo>
                      <a:pt x="366" y="134"/>
                    </a:lnTo>
                    <a:lnTo>
                      <a:pt x="320" y="144"/>
                    </a:lnTo>
                    <a:lnTo>
                      <a:pt x="575" y="144"/>
                    </a:lnTo>
                    <a:lnTo>
                      <a:pt x="606" y="71"/>
                    </a:lnTo>
                    <a:lnTo>
                      <a:pt x="614" y="25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796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8" name="Rectangle 37"/>
          <p:cNvSpPr/>
          <p:nvPr/>
        </p:nvSpPr>
        <p:spPr>
          <a:xfrm>
            <a:off x="1856185" y="145701"/>
            <a:ext cx="47440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Неудовлетворительное</a:t>
            </a:r>
            <a:r>
              <a:rPr lang="ru-RU" sz="1500" spc="18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состояние,</a:t>
            </a:r>
            <a:r>
              <a:rPr lang="ru-RU" sz="1500" spc="18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которое</a:t>
            </a:r>
            <a:r>
              <a:rPr lang="ru-RU" sz="1500" spc="18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мешает реализации</a:t>
            </a:r>
            <a:r>
              <a:rPr lang="ru-RU" sz="1500" spc="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возможностей,</a:t>
            </a:r>
            <a:r>
              <a:rPr lang="ru-RU" sz="1500" spc="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удовлетворения</a:t>
            </a:r>
            <a:r>
              <a:rPr lang="ru-RU" sz="1500" spc="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spc="-5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жизненно</a:t>
            </a:r>
            <a:r>
              <a:rPr lang="ru-RU" sz="1500" spc="-15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­‐</a:t>
            </a:r>
            <a:r>
              <a:rPr lang="ru-RU" sz="1500" spc="1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важных</a:t>
            </a:r>
            <a:r>
              <a:rPr lang="ru-RU" sz="1500" spc="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потребностей,</a:t>
            </a:r>
            <a:r>
              <a:rPr lang="ru-RU" sz="1500" spc="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требует</a:t>
            </a:r>
            <a:r>
              <a:rPr lang="ru-RU" sz="1500" spc="5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вмешательства,</a:t>
            </a:r>
            <a:r>
              <a:rPr lang="ru-RU" sz="1500" spc="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то,</a:t>
            </a:r>
            <a:r>
              <a:rPr lang="ru-RU" sz="1500" spc="5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</a:t>
            </a:r>
            <a:r>
              <a:rPr lang="ru-RU" sz="1500" spc="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требует</a:t>
            </a:r>
            <a:r>
              <a:rPr lang="ru-RU" sz="1500" spc="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изменения,</a:t>
            </a:r>
            <a:r>
              <a:rPr lang="ru-RU" sz="1500" spc="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сложившийся</a:t>
            </a:r>
            <a:r>
              <a:rPr lang="ru-RU" sz="1500" spc="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порядок</a:t>
            </a:r>
            <a:r>
              <a:rPr lang="ru-RU" sz="1500" spc="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вещей</a:t>
            </a:r>
            <a:r>
              <a:rPr lang="ru-RU" sz="1500" spc="3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или ситуация,</a:t>
            </a:r>
            <a:r>
              <a:rPr lang="ru-RU" sz="1500" spc="2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если</a:t>
            </a:r>
            <a:r>
              <a:rPr lang="ru-RU" sz="1500" spc="2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</a:t>
            </a:r>
            <a:r>
              <a:rPr lang="ru-RU" sz="1500" spc="2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изменять,</a:t>
            </a:r>
            <a:r>
              <a:rPr lang="ru-RU" sz="1500" spc="2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то</a:t>
            </a:r>
            <a:r>
              <a:rPr lang="ru-RU" sz="1500" spc="2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может</a:t>
            </a:r>
            <a:r>
              <a:rPr lang="ru-RU" sz="1500" spc="2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привести</a:t>
            </a:r>
            <a:r>
              <a:rPr lang="ru-RU" sz="1500" spc="2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sz="1500" spc="2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еще более</a:t>
            </a:r>
            <a:r>
              <a:rPr lang="ru-RU" sz="15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негативным</a:t>
            </a:r>
            <a:r>
              <a:rPr lang="ru-RU" sz="15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последствиям</a:t>
            </a:r>
            <a:r>
              <a:rPr lang="ru-RU" sz="15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для качества</a:t>
            </a:r>
            <a:r>
              <a:rPr lang="ru-RU" sz="1500" spc="-25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жизни</a:t>
            </a:r>
            <a:r>
              <a:rPr lang="ru-RU" sz="15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5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людей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92600" y="-40847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Проблемная ситуация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893041" y="2201572"/>
            <a:ext cx="4621185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15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(желаемые</a:t>
            </a:r>
            <a:r>
              <a:rPr lang="ru-RU" sz="15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конечные</a:t>
            </a:r>
            <a:r>
              <a:rPr lang="ru-RU" sz="1500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изменения)   </a:t>
            </a:r>
            <a:endParaRPr lang="ru-RU" sz="1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Положительный</a:t>
            </a:r>
            <a:r>
              <a:rPr lang="ru-RU" sz="1700" spc="14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700" spc="1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</a:t>
            </a:r>
            <a:r>
              <a:rPr lang="ru-RU" sz="1700" spc="1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ожидается</a:t>
            </a:r>
            <a:r>
              <a:rPr lang="ru-RU" sz="1700" spc="1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получить</a:t>
            </a:r>
            <a:r>
              <a:rPr lang="ru-RU" sz="1700" spc="14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 р</a:t>
            </a:r>
            <a:r>
              <a:rPr lang="ru-RU" sz="1700" spc="-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еализации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проекта. Складывается из</a:t>
            </a:r>
            <a:r>
              <a:rPr lang="ru-RU" sz="1700" spc="145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совокупности</a:t>
            </a:r>
            <a:r>
              <a:rPr lang="ru-RU" sz="1700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всех</a:t>
            </a:r>
            <a:r>
              <a:rPr lang="ru-RU" sz="1700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промежуточных</a:t>
            </a:r>
            <a:r>
              <a:rPr lang="ru-RU" sz="1700" spc="-4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endParaRPr lang="ru-RU" sz="1700" dirty="0"/>
          </a:p>
        </p:txBody>
      </p:sp>
      <p:sp>
        <p:nvSpPr>
          <p:cNvPr id="41" name="Rectangle 40"/>
          <p:cNvSpPr/>
          <p:nvPr/>
        </p:nvSpPr>
        <p:spPr>
          <a:xfrm>
            <a:off x="1948297" y="3866641"/>
            <a:ext cx="4532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Задачи</a:t>
            </a:r>
            <a:r>
              <a:rPr lang="ru-RU" sz="1600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(промежуточные</a:t>
            </a:r>
            <a:r>
              <a:rPr lang="ru-RU" sz="1600" b="1" spc="-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изменения)</a:t>
            </a:r>
          </a:p>
          <a:p>
            <a:r>
              <a:rPr lang="ru-RU" sz="17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Конкретные</a:t>
            </a:r>
            <a:r>
              <a:rPr lang="ru-RU" sz="1700" spc="-65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промежуточные</a:t>
            </a:r>
            <a:r>
              <a:rPr lang="ru-RU" sz="1700" spc="-6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результаты,</a:t>
            </a:r>
            <a:r>
              <a:rPr lang="ru-RU" sz="1700" spc="-6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spc="-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произведенные</a:t>
            </a:r>
            <a:r>
              <a:rPr lang="ru-RU" sz="1700" spc="1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700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ходе</a:t>
            </a:r>
            <a:r>
              <a:rPr lang="ru-RU" sz="1700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</a:t>
            </a:r>
            <a:r>
              <a:rPr lang="ru-RU" sz="1700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проекта.</a:t>
            </a:r>
            <a:r>
              <a:rPr lang="ru-RU" sz="1700" spc="-2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Складываются</a:t>
            </a:r>
            <a:r>
              <a:rPr lang="ru-RU" sz="1700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совокупности</a:t>
            </a:r>
            <a:r>
              <a:rPr lang="ru-RU" sz="17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результатов,</a:t>
            </a:r>
            <a:r>
              <a:rPr lang="ru-RU" sz="17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полученных</a:t>
            </a:r>
            <a:r>
              <a:rPr lang="ru-RU" sz="1700" spc="-25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1700" spc="-3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ходе </a:t>
            </a:r>
            <a:r>
              <a:rPr lang="ru-RU" sz="1700" spc="-5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42226" y="5698481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</a:rPr>
              <a:t>Результаты</a:t>
            </a:r>
            <a:r>
              <a:rPr lang="ru-RU" sz="1600" b="1" spc="-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</a:rPr>
              <a:t>мероприятий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полученные</a:t>
            </a:r>
            <a:r>
              <a:rPr lang="ru-RU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непосредственно</a:t>
            </a:r>
            <a:r>
              <a:rPr lang="ru-RU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ходе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мероприятий,</a:t>
            </a:r>
            <a:r>
              <a:rPr lang="ru-RU" spc="-4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направленных</a:t>
            </a:r>
            <a:r>
              <a:rPr lang="ru-RU" spc="-3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</a:p>
          <a:p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</a:t>
            </a:r>
            <a:r>
              <a:rPr lang="ru-RU" spc="-4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endParaRPr lang="ru-RU" dirty="0"/>
          </a:p>
        </p:txBody>
      </p:sp>
      <p:sp>
        <p:nvSpPr>
          <p:cNvPr id="43" name="Down Arrow 42"/>
          <p:cNvSpPr/>
          <p:nvPr/>
        </p:nvSpPr>
        <p:spPr>
          <a:xfrm>
            <a:off x="6610045" y="297707"/>
            <a:ext cx="558118" cy="6029804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 rot="5400000">
            <a:off x="5436687" y="4222803"/>
            <a:ext cx="393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ПРОЕКТИРОВАНИЕ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 rot="16200000">
            <a:off x="-2146591" y="2563324"/>
            <a:ext cx="548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ПРИЧИННО-СЛЕДСТВЕННАЯ СВЯЗЬ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6076851"/>
            <a:ext cx="914400" cy="800298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686806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 rot="10800000">
            <a:off x="585150" y="349534"/>
            <a:ext cx="933012" cy="6027578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1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315201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ЦЕЛИ – это планируемые </a:t>
            </a:r>
            <a:br>
              <a:rPr lang="ru-RU" b="1" dirty="0" smtClean="0"/>
            </a:br>
            <a:r>
              <a:rPr lang="ru-RU" b="1" dirty="0" smtClean="0"/>
              <a:t>конечные результаты или положительные изменения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565" y="2538016"/>
            <a:ext cx="6347714" cy="388077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Улучшение</a:t>
            </a:r>
          </a:p>
          <a:p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Усиление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Искоренение</a:t>
            </a:r>
          </a:p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Предотвращение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04913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Примеры формулировки целей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347714" cy="5105400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Усиление первичной и вторичной профилактики сердечно сосудистых заболеваний в </a:t>
            </a:r>
            <a:r>
              <a:rPr lang="ru-RU" dirty="0" smtClean="0">
                <a:solidFill>
                  <a:schemeClr val="tx1"/>
                </a:solidFill>
              </a:rPr>
              <a:t>Солигорском </a:t>
            </a:r>
            <a:r>
              <a:rPr lang="ru-RU" dirty="0">
                <a:solidFill>
                  <a:schemeClr val="tx1"/>
                </a:solidFill>
              </a:rPr>
              <a:t>районе за счет внедрения социальных и медико-­‐ социальных программ и активизации участия населения в формировании здорового образа </a:t>
            </a:r>
            <a:r>
              <a:rPr lang="ru-RU" dirty="0" smtClean="0">
                <a:solidFill>
                  <a:schemeClr val="tx1"/>
                </a:solidFill>
              </a:rPr>
              <a:t>жизни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Уменьшение </a:t>
            </a:r>
            <a:r>
              <a:rPr lang="ru-RU" dirty="0">
                <a:solidFill>
                  <a:schemeClr val="tx1"/>
                </a:solidFill>
              </a:rPr>
              <a:t>потерь энергоресурсов в Гимназии города Хойники посредством реализации собственной программы по энергосбережению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Сокращение установленной мощности электрооборудования в квартирах (домах) Заводского района на 200кВт.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Снижение электропотребления в каждом доме (квартире) микрорайона Юго-Запад на 20 кВт ч в месяц в среднем в год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1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7315200" cy="2514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 </a:t>
            </a:r>
            <a:r>
              <a:rPr lang="ru-RU" dirty="0" smtClean="0"/>
              <a:t>– </a:t>
            </a:r>
            <a:r>
              <a:rPr lang="ru-RU" b="1" dirty="0" smtClean="0"/>
              <a:t>это краткие конкретные формулировки, более детально описывающие ожидаемые результаты для достижения цели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199" y="3505200"/>
            <a:ext cx="6347714" cy="2901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Алгоритм формулирования задач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7200" dirty="0" smtClean="0">
                <a:solidFill>
                  <a:srgbClr val="FF0000"/>
                </a:solidFill>
              </a:rPr>
              <a:t>МУДРО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6804913" cy="685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Примеры формулировки задач</a:t>
            </a:r>
            <a:endParaRPr lang="ru-R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347714" cy="51054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tx1"/>
                </a:solidFill>
              </a:rPr>
              <a:t>В течение первых 4‐х месяцев реализации проектной инициативы повысить профессиональный уровень 10 работников сферы образования Лидского района по вопросам обучения школьников в области </a:t>
            </a:r>
            <a:r>
              <a:rPr lang="ru-RU" dirty="0" smtClean="0">
                <a:solidFill>
                  <a:schemeClr val="tx1"/>
                </a:solidFill>
              </a:rPr>
              <a:t>энергосбережения и </a:t>
            </a:r>
            <a:r>
              <a:rPr lang="ru-RU" dirty="0">
                <a:solidFill>
                  <a:schemeClr val="tx1"/>
                </a:solidFill>
              </a:rPr>
              <a:t>создать модель эффективного взаимодействия местных жителей и работников сферы образования по вопросам </a:t>
            </a:r>
            <a:r>
              <a:rPr lang="ru-RU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ru-RU" dirty="0">
                <a:solidFill>
                  <a:schemeClr val="tx1"/>
                </a:solidFill>
              </a:rPr>
              <a:t>На протяжении 6‐ти месяцев реализации проектной инициативы повысить информированность школьников и взрослого населения Лидского района в вопросах энергосбережения и </a:t>
            </a:r>
            <a:r>
              <a:rPr lang="ru-RU" dirty="0" err="1">
                <a:solidFill>
                  <a:schemeClr val="tx1"/>
                </a:solidFill>
              </a:rPr>
              <a:t>энергоэффективности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Создать </a:t>
            </a:r>
            <a:r>
              <a:rPr lang="ru-RU" dirty="0">
                <a:solidFill>
                  <a:schemeClr val="tx1"/>
                </a:solidFill>
              </a:rPr>
              <a:t>в целевых районах </a:t>
            </a:r>
            <a:r>
              <a:rPr lang="ru-RU" dirty="0" smtClean="0">
                <a:solidFill>
                  <a:schemeClr val="tx1"/>
                </a:solidFill>
              </a:rPr>
              <a:t>проекта работающую модель </a:t>
            </a:r>
            <a:r>
              <a:rPr lang="ru-RU" dirty="0">
                <a:solidFill>
                  <a:schemeClr val="tx1"/>
                </a:solidFill>
              </a:rPr>
              <a:t>взаимодействия граждан между собой, а также с местными органами управления и другими организациями государственного, частного и общественного секторов на территории </a:t>
            </a:r>
            <a:r>
              <a:rPr lang="ru-RU" dirty="0" smtClean="0">
                <a:solidFill>
                  <a:schemeClr val="tx1"/>
                </a:solidFill>
              </a:rPr>
              <a:t>проживания.</a:t>
            </a:r>
            <a:endParaRPr lang="ru-RU" sz="1400" dirty="0">
              <a:solidFill>
                <a:schemeClr val="tx1"/>
              </a:solidFill>
            </a:endParaRPr>
          </a:p>
          <a:p>
            <a:pPr lvl="0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4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34" y="1524000"/>
            <a:ext cx="7315201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МЕРОПРИЯТИЯ – </a:t>
            </a:r>
            <a:r>
              <a:rPr lang="ru-RU" b="1" dirty="0"/>
              <a:t>это конкретные положительные изменения, которые произойдут с участниками мероприятия, местной инфраструктурой и/или территорией, на которой было реализовано мероприятие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565" y="2538016"/>
            <a:ext cx="6347714" cy="388077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9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354" y="160313"/>
            <a:ext cx="6347713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92D050"/>
                </a:solidFill>
              </a:rPr>
              <a:t>Мероприятия проектной инициативы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556" y="1382614"/>
            <a:ext cx="6719291" cy="4537928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chemeClr val="tx1"/>
                </a:solidFill>
              </a:rPr>
              <a:t>общее родительское собрание </a:t>
            </a:r>
            <a:r>
              <a:rPr lang="ru-RU" sz="1700" dirty="0">
                <a:solidFill>
                  <a:schemeClr val="tx1"/>
                </a:solidFill>
              </a:rPr>
              <a:t>при участии педагогического коллектива  и  </a:t>
            </a:r>
            <a:r>
              <a:rPr lang="ru-RU" sz="1700" dirty="0" smtClean="0">
                <a:solidFill>
                  <a:schemeClr val="tx1"/>
                </a:solidFill>
              </a:rPr>
              <a:t>шефов</a:t>
            </a:r>
            <a:r>
              <a:rPr lang="ru-RU" sz="1700" dirty="0">
                <a:solidFill>
                  <a:schemeClr val="tx1"/>
                </a:solidFill>
              </a:rPr>
              <a:t>.</a:t>
            </a:r>
          </a:p>
          <a:p>
            <a:r>
              <a:rPr lang="ru-RU" sz="1700" dirty="0" smtClean="0">
                <a:solidFill>
                  <a:schemeClr val="tx1"/>
                </a:solidFill>
              </a:rPr>
              <a:t>акция «</a:t>
            </a:r>
            <a:r>
              <a:rPr lang="ru-RU" sz="1700" dirty="0">
                <a:solidFill>
                  <a:schemeClr val="tx1"/>
                </a:solidFill>
              </a:rPr>
              <a:t>Энергосбережение в моем доме»;</a:t>
            </a:r>
          </a:p>
          <a:p>
            <a:r>
              <a:rPr lang="ru-RU" sz="1700" dirty="0">
                <a:solidFill>
                  <a:schemeClr val="tx1"/>
                </a:solidFill>
              </a:rPr>
              <a:t>единый классный час по проблеме энергосбережения; </a:t>
            </a:r>
          </a:p>
          <a:p>
            <a:r>
              <a:rPr lang="ru-RU" sz="1700" dirty="0">
                <a:solidFill>
                  <a:schemeClr val="tx1"/>
                </a:solidFill>
              </a:rPr>
              <a:t>общий  сбор на тему «Энергосбережение. Каналы утечки энергоресурсов и их ликвидация»; </a:t>
            </a:r>
          </a:p>
          <a:p>
            <a:r>
              <a:rPr lang="ru-RU" sz="1700" dirty="0">
                <a:solidFill>
                  <a:schemeClr val="tx1"/>
                </a:solidFill>
              </a:rPr>
              <a:t>конференция учебно-исследовательских работ учащихся по энергосбережению; </a:t>
            </a:r>
          </a:p>
          <a:p>
            <a:r>
              <a:rPr lang="ru-RU" sz="1700" dirty="0">
                <a:solidFill>
                  <a:schemeClr val="tx1"/>
                </a:solidFill>
              </a:rPr>
              <a:t>составление графиков домашних выплат за энергоресурсы «Давайте посчитаем»; </a:t>
            </a:r>
          </a:p>
          <a:p>
            <a:r>
              <a:rPr lang="ru-RU" sz="1700" dirty="0">
                <a:solidFill>
                  <a:schemeClr val="tx1"/>
                </a:solidFill>
              </a:rPr>
              <a:t>акция  «5 минут без света», в которую </a:t>
            </a:r>
            <a:r>
              <a:rPr lang="ru-RU" sz="1700" dirty="0" smtClean="0">
                <a:solidFill>
                  <a:schemeClr val="tx1"/>
                </a:solidFill>
              </a:rPr>
              <a:t>будут вовлечены </a:t>
            </a:r>
            <a:r>
              <a:rPr lang="ru-RU" sz="1700" dirty="0">
                <a:solidFill>
                  <a:schemeClr val="tx1"/>
                </a:solidFill>
              </a:rPr>
              <a:t>жители микрорайона </a:t>
            </a:r>
            <a:r>
              <a:rPr lang="ru-RU" sz="1700" dirty="0" smtClean="0">
                <a:solidFill>
                  <a:schemeClr val="tx1"/>
                </a:solidFill>
              </a:rPr>
              <a:t>«Центральный» </a:t>
            </a:r>
            <a:r>
              <a:rPr lang="ru-RU" sz="1700" dirty="0">
                <a:solidFill>
                  <a:schemeClr val="tx1"/>
                </a:solidFill>
              </a:rPr>
              <a:t>и семьи учащихся; </a:t>
            </a:r>
          </a:p>
          <a:p>
            <a:r>
              <a:rPr lang="ru-RU" sz="1700" dirty="0">
                <a:solidFill>
                  <a:schemeClr val="tx1"/>
                </a:solidFill>
              </a:rPr>
              <a:t>идеи сбережения энергии  </a:t>
            </a:r>
            <a:r>
              <a:rPr lang="ru-RU" sz="1700" dirty="0" smtClean="0">
                <a:solidFill>
                  <a:schemeClr val="tx1"/>
                </a:solidFill>
              </a:rPr>
              <a:t>распространить </a:t>
            </a:r>
            <a:r>
              <a:rPr lang="ru-RU" sz="1700" dirty="0">
                <a:solidFill>
                  <a:schemeClr val="tx1"/>
                </a:solidFill>
              </a:rPr>
              <a:t>среди населения через листовки и </a:t>
            </a:r>
            <a:r>
              <a:rPr lang="ru-RU" sz="1700" dirty="0" smtClean="0">
                <a:solidFill>
                  <a:schemeClr val="tx1"/>
                </a:solidFill>
              </a:rPr>
              <a:t>плакаты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2000" y="6138128"/>
            <a:ext cx="512638" cy="365125"/>
          </a:xfrm>
        </p:spPr>
        <p:txBody>
          <a:bodyPr/>
          <a:lstStyle/>
          <a:p>
            <a:fld id="{6BD0801E-9A98-4255-A05C-B63AE3B792D7}" type="slidenum">
              <a:rPr lang="en-US" smtClean="0">
                <a:solidFill>
                  <a:schemeClr val="tx1"/>
                </a:solidFill>
              </a:rPr>
              <a:pPr/>
              <a:t>9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70847" y="6443841"/>
            <a:ext cx="14571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www.energybel.by</a:t>
            </a:r>
            <a:endParaRPr lang="ru-RU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1166</TotalTime>
  <Words>662</Words>
  <Application>Microsoft Office PowerPoint</Application>
  <PresentationFormat>On-screen Show (4:3)</PresentationFormat>
  <Paragraphs>89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Facet</vt:lpstr>
      <vt:lpstr>Проект  «Энергоэффективность в школах» </vt:lpstr>
      <vt:lpstr>PowerPoint Presentation</vt:lpstr>
      <vt:lpstr>PowerPoint Presentation</vt:lpstr>
      <vt:lpstr>ЦЕЛИ – это планируемые  конечные результаты или положительные изменения</vt:lpstr>
      <vt:lpstr>Примеры формулировки целей</vt:lpstr>
      <vt:lpstr>ЗАДАЧИ – это краткие конкретные формулировки, более детально описывающие ожидаемые результаты для достижения цели</vt:lpstr>
      <vt:lpstr>Примеры формулировки задач</vt:lpstr>
      <vt:lpstr>МЕРОПРИЯТИЯ – это конкретные положительные изменения, которые произойдут с участниками мероприятия, местной инфраструктурой и/или территорией, на которой было реализовано мероприятие</vt:lpstr>
      <vt:lpstr>Мероприятия проектной инициативы</vt:lpstr>
      <vt:lpstr>Типовые ошибки при оформлении заявок</vt:lpstr>
      <vt:lpstr>Формулировки</vt:lpstr>
      <vt:lpstr>Результаты </vt:lpstr>
      <vt:lpstr>Проект  «Разработка интегрированного подхода к расширению программы по энергосбережению»  Адрес:  Республика Беларусь, г. Минск, ул.Ф.Скорины,21, офис 502-б  тел. +375 17 3969340  www.energybel.by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Контент-план Страница ПРООН в Facebook</dc:title>
  <dc:creator>Aliaksandr Vlaskin</dc:creator>
  <cp:lastModifiedBy>Руслан Хилькевич</cp:lastModifiedBy>
  <cp:revision>79</cp:revision>
  <dcterms:created xsi:type="dcterms:W3CDTF">2014-09-04T13:09:29Z</dcterms:created>
  <dcterms:modified xsi:type="dcterms:W3CDTF">2014-11-28T08:02:47Z</dcterms:modified>
</cp:coreProperties>
</file>