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sldIdLst>
    <p:sldId id="264" r:id="rId2"/>
    <p:sldId id="265" r:id="rId3"/>
    <p:sldId id="266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263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07" autoAdjust="0"/>
  </p:normalViewPr>
  <p:slideViewPr>
    <p:cSldViewPr>
      <p:cViewPr varScale="1">
        <p:scale>
          <a:sx n="81" d="100"/>
          <a:sy n="81" d="100"/>
        </p:scale>
        <p:origin x="-105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EA04C-4A36-49DD-A64D-27FFABE1FA97}" type="datetimeFigureOut">
              <a:rPr lang="en-US" smtClean="0"/>
              <a:pPr/>
              <a:t>11/26/2014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0801E-9A98-4255-A05C-B63AE3B792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79825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EA04C-4A36-49DD-A64D-27FFABE1FA97}" type="datetimeFigureOut">
              <a:rPr lang="en-US" smtClean="0"/>
              <a:pPr/>
              <a:t>11/26/2014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0801E-9A98-4255-A05C-B63AE3B792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909564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EA04C-4A36-49DD-A64D-27FFABE1FA97}" type="datetimeFigureOut">
              <a:rPr lang="en-US" smtClean="0"/>
              <a:pPr/>
              <a:t>11/26/2014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0801E-9A98-4255-A05C-B63AE3B792D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5080374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EA04C-4A36-49DD-A64D-27FFABE1FA97}" type="datetimeFigureOut">
              <a:rPr lang="en-US" smtClean="0"/>
              <a:pPr/>
              <a:t>11/26/2014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0801E-9A98-4255-A05C-B63AE3B792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272725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EA04C-4A36-49DD-A64D-27FFABE1FA97}" type="datetimeFigureOut">
              <a:rPr lang="en-US" smtClean="0"/>
              <a:pPr/>
              <a:t>11/26/2014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0801E-9A98-4255-A05C-B63AE3B792D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19330313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EA04C-4A36-49DD-A64D-27FFABE1FA97}" type="datetimeFigureOut">
              <a:rPr lang="en-US" smtClean="0"/>
              <a:pPr/>
              <a:t>11/26/2014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0801E-9A98-4255-A05C-B63AE3B792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59285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EA04C-4A36-49DD-A64D-27FFABE1FA97}" type="datetimeFigureOut">
              <a:rPr lang="en-US" smtClean="0"/>
              <a:pPr/>
              <a:t>11/26/2014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0801E-9A98-4255-A05C-B63AE3B792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437017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EA04C-4A36-49DD-A64D-27FFABE1FA97}" type="datetimeFigureOut">
              <a:rPr lang="en-US" smtClean="0"/>
              <a:pPr/>
              <a:t>11/26/2014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0801E-9A98-4255-A05C-B63AE3B792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350472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EA04C-4A36-49DD-A64D-27FFABE1FA97}" type="datetimeFigureOut">
              <a:rPr lang="en-US" smtClean="0"/>
              <a:pPr/>
              <a:t>11/26/2014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0801E-9A98-4255-A05C-B63AE3B792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889624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EA04C-4A36-49DD-A64D-27FFABE1FA97}" type="datetimeFigureOut">
              <a:rPr lang="en-US" smtClean="0"/>
              <a:pPr/>
              <a:t>11/26/2014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0801E-9A98-4255-A05C-B63AE3B792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074124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EA04C-4A36-49DD-A64D-27FFABE1FA97}" type="datetimeFigureOut">
              <a:rPr lang="en-US" smtClean="0"/>
              <a:pPr/>
              <a:t>11/26/2014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0801E-9A98-4255-A05C-B63AE3B792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578555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EA04C-4A36-49DD-A64D-27FFABE1FA97}" type="datetimeFigureOut">
              <a:rPr lang="en-US" smtClean="0"/>
              <a:pPr/>
              <a:t>11/26/2014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0801E-9A98-4255-A05C-B63AE3B792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621695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EA04C-4A36-49DD-A64D-27FFABE1FA97}" type="datetimeFigureOut">
              <a:rPr lang="en-US" smtClean="0"/>
              <a:pPr/>
              <a:t>11/26/2014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0801E-9A98-4255-A05C-B63AE3B792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647630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EA04C-4A36-49DD-A64D-27FFABE1FA97}" type="datetimeFigureOut">
              <a:rPr lang="en-US" smtClean="0"/>
              <a:pPr/>
              <a:t>11/26/2014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0801E-9A98-4255-A05C-B63AE3B792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89801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EA04C-4A36-49DD-A64D-27FFABE1FA97}" type="datetimeFigureOut">
              <a:rPr lang="en-US" smtClean="0"/>
              <a:pPr/>
              <a:t>11/26/2014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0801E-9A98-4255-A05C-B63AE3B792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527835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EA04C-4A36-49DD-A64D-27FFABE1FA97}" type="datetimeFigureOut">
              <a:rPr lang="en-US" smtClean="0"/>
              <a:pPr/>
              <a:t>11/26/2014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0801E-9A98-4255-A05C-B63AE3B792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066591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6EA04C-4A36-49DD-A64D-27FFABE1FA97}" type="datetimeFigureOut">
              <a:rPr lang="en-US" smtClean="0"/>
              <a:pPr/>
              <a:t>11/26/2014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BD0801E-9A98-4255-A05C-B63AE3B792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92461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  <p:sldLayoutId id="2147483741" r:id="rId15"/>
    <p:sldLayoutId id="214748374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7800" y="2194250"/>
            <a:ext cx="5791200" cy="1631508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Проект </a:t>
            </a:r>
            <a:br>
              <a:rPr lang="ru-RU" sz="2800" b="1" dirty="0" smtClean="0">
                <a:solidFill>
                  <a:schemeClr val="tx1"/>
                </a:solidFill>
              </a:rPr>
            </a:br>
            <a:r>
              <a:rPr lang="ru-RU" sz="2800" b="1" dirty="0" smtClean="0">
                <a:solidFill>
                  <a:schemeClr val="tx1"/>
                </a:solidFill>
              </a:rPr>
              <a:t>«</a:t>
            </a:r>
            <a:r>
              <a:rPr lang="ru-RU" sz="2800" b="1" dirty="0" err="1" smtClean="0">
                <a:solidFill>
                  <a:schemeClr val="tx1"/>
                </a:solidFill>
              </a:rPr>
              <a:t>Энергоэффективность</a:t>
            </a:r>
            <a:r>
              <a:rPr lang="ru-RU" sz="2800" b="1" dirty="0" smtClean="0">
                <a:solidFill>
                  <a:schemeClr val="tx1"/>
                </a:solidFill>
              </a:rPr>
              <a:t> в школах»</a:t>
            </a:r>
            <a:br>
              <a:rPr lang="ru-RU" sz="2800" b="1" dirty="0" smtClean="0">
                <a:solidFill>
                  <a:schemeClr val="tx1"/>
                </a:solidFill>
              </a:rPr>
            </a:b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3954683"/>
            <a:ext cx="6400800" cy="914400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dirty="0" smtClean="0"/>
              <a:t>Сбор, обработка и представление в заявке технической информации об учреждении образования</a:t>
            </a:r>
          </a:p>
          <a:p>
            <a:pPr algn="ctr"/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Войтехович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В.Н.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4800" y="402745"/>
            <a:ext cx="1897510" cy="112125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9155" y="1516072"/>
            <a:ext cx="1828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/>
              <a:t>Проект финансируется Европейским союзом</a:t>
            </a:r>
            <a:endParaRPr lang="ru-RU" sz="11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76600" y="594039"/>
            <a:ext cx="2698399" cy="73866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96200" y="152400"/>
            <a:ext cx="1132018" cy="237373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324507" y="5715000"/>
            <a:ext cx="16966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dirty="0" smtClean="0">
                <a:latin typeface="Calibri" panose="020F0502020204030204" pitchFamily="34" charset="0"/>
              </a:rPr>
              <a:t>28</a:t>
            </a:r>
            <a:r>
              <a:rPr lang="en-US" sz="1600" dirty="0" smtClean="0">
                <a:latin typeface="Calibri" panose="020F0502020204030204" pitchFamily="34" charset="0"/>
              </a:rPr>
              <a:t> </a:t>
            </a:r>
            <a:r>
              <a:rPr lang="ru-RU" sz="1600" dirty="0" smtClean="0">
                <a:latin typeface="Calibri" panose="020F0502020204030204" pitchFamily="34" charset="0"/>
              </a:rPr>
              <a:t>ноября,2014 </a:t>
            </a:r>
            <a:r>
              <a:rPr lang="ru-RU" sz="1600" dirty="0" smtClean="0">
                <a:latin typeface="Calibri" panose="020F0502020204030204" pitchFamily="34" charset="0"/>
              </a:rPr>
              <a:t>г.</a:t>
            </a:r>
          </a:p>
          <a:p>
            <a:pPr algn="ctr"/>
            <a:r>
              <a:rPr lang="ru-RU" sz="1600" dirty="0" smtClean="0">
                <a:latin typeface="Calibri" panose="020F0502020204030204" pitchFamily="34" charset="0"/>
              </a:rPr>
              <a:t>г. Гродно</a:t>
            </a:r>
            <a:endParaRPr lang="ru-RU" sz="16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988180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Информация об учебном заведении, его коллективе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68580" indent="0" algn="just">
              <a:spcBef>
                <a:spcPts val="600"/>
              </a:spcBef>
              <a:buNone/>
            </a:pPr>
            <a:r>
              <a:rPr lang="ru-RU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 данном разделе должна быть представлена </a:t>
            </a:r>
            <a:r>
              <a:rPr lang="ru-RU" sz="20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информация:</a:t>
            </a:r>
          </a:p>
          <a:p>
            <a:pPr marL="71755" marR="68580" algn="just">
              <a:spcBef>
                <a:spcPts val="600"/>
              </a:spcBef>
            </a:pPr>
            <a:r>
              <a:rPr lang="ru-RU" sz="20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 коллективе учебного заведения, </a:t>
            </a:r>
            <a:endParaRPr lang="ru-RU" sz="2000" b="1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1755" marR="68580" algn="just">
              <a:spcBef>
                <a:spcPts val="600"/>
              </a:spcBef>
            </a:pPr>
            <a:r>
              <a:rPr lang="ru-RU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</a:t>
            </a:r>
            <a:r>
              <a:rPr lang="ru-RU" sz="20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проектах</a:t>
            </a:r>
            <a:r>
              <a:rPr lang="ru-RU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в которых принимал участие коллектив (ученики, учителя, родители), с упором на проекты, конкурсы в области энергосбережения, охраны окружающей среды, </a:t>
            </a:r>
            <a:endParaRPr lang="ru-RU" sz="2000" b="1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1755" marR="68580" algn="just">
              <a:spcBef>
                <a:spcPts val="600"/>
              </a:spcBef>
            </a:pPr>
            <a:r>
              <a:rPr lang="ru-RU" sz="20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 </a:t>
            </a:r>
            <a:r>
              <a:rPr lang="ru-RU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достижениях: </a:t>
            </a:r>
            <a:r>
              <a:rPr lang="ru-RU" sz="20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медали</a:t>
            </a:r>
            <a:r>
              <a:rPr lang="ru-RU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дипломы, грамоты, сертификаты, пр.</a:t>
            </a:r>
          </a:p>
          <a:p>
            <a:endParaRPr lang="ru-R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3400" y="5920542"/>
            <a:ext cx="914400" cy="80029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543800" y="6443841"/>
            <a:ext cx="1447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www.energybel.by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xmlns="" val="15181039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4658825"/>
            <a:ext cx="5791200" cy="703487"/>
          </a:xfrm>
        </p:spPr>
        <p:txBody>
          <a:bodyPr>
            <a:noAutofit/>
          </a:bodyPr>
          <a:lstStyle/>
          <a:p>
            <a:pPr algn="l"/>
            <a:r>
              <a:rPr lang="ru-RU" sz="1800" b="1" dirty="0" smtClean="0">
                <a:solidFill>
                  <a:schemeClr val="tx1"/>
                </a:solidFill>
              </a:rPr>
              <a:t>Проект </a:t>
            </a:r>
            <a:br>
              <a:rPr lang="ru-RU" sz="1800" b="1" dirty="0" smtClean="0">
                <a:solidFill>
                  <a:schemeClr val="tx1"/>
                </a:solidFill>
              </a:rPr>
            </a:br>
            <a:r>
              <a:rPr lang="ru-RU" sz="1800" b="1" dirty="0" smtClean="0">
                <a:solidFill>
                  <a:schemeClr val="tx1"/>
                </a:solidFill>
              </a:rPr>
              <a:t>«</a:t>
            </a:r>
            <a:r>
              <a:rPr lang="ru-RU" sz="1800" b="1" dirty="0">
                <a:solidFill>
                  <a:schemeClr val="tx1"/>
                </a:solidFill>
              </a:rPr>
              <a:t>Разработка интегрированного подхода к расширению программы по энергосбережению</a:t>
            </a:r>
            <a:r>
              <a:rPr lang="ru-RU" sz="1800" b="1" dirty="0" smtClean="0">
                <a:solidFill>
                  <a:schemeClr val="tx1"/>
                </a:solidFill>
              </a:rPr>
              <a:t>»</a:t>
            </a:r>
            <a:r>
              <a:rPr lang="en-US" sz="1800" b="1" dirty="0" smtClean="0">
                <a:solidFill>
                  <a:schemeClr val="tx1"/>
                </a:solidFill>
              </a:rPr>
              <a:t/>
            </a:r>
            <a:br>
              <a:rPr lang="en-US" sz="1800" b="1" dirty="0" smtClean="0">
                <a:solidFill>
                  <a:schemeClr val="tx1"/>
                </a:solidFill>
              </a:rPr>
            </a:br>
            <a:r>
              <a:rPr lang="en-US" sz="1800" b="1" dirty="0" smtClean="0">
                <a:solidFill>
                  <a:schemeClr val="tx1"/>
                </a:solidFill>
              </a:rPr>
              <a:t/>
            </a:r>
            <a:br>
              <a:rPr lang="en-US" sz="1800" b="1" dirty="0" smtClean="0">
                <a:solidFill>
                  <a:schemeClr val="tx1"/>
                </a:solidFill>
              </a:rPr>
            </a:br>
            <a:r>
              <a:rPr lang="ru-RU" sz="1400" b="1" dirty="0" smtClean="0">
                <a:solidFill>
                  <a:schemeClr val="tx1"/>
                </a:solidFill>
              </a:rPr>
              <a:t>Адрес</a:t>
            </a:r>
            <a:r>
              <a:rPr lang="ru-RU" sz="1400" b="1" dirty="0">
                <a:solidFill>
                  <a:schemeClr val="tx1"/>
                </a:solidFill>
              </a:rPr>
              <a:t>: </a:t>
            </a:r>
            <a:r>
              <a:rPr lang="ru-RU" sz="1400" b="1" dirty="0" smtClean="0">
                <a:solidFill>
                  <a:schemeClr val="tx1"/>
                </a:solidFill>
              </a:rPr>
              <a:t/>
            </a:r>
            <a:br>
              <a:rPr lang="ru-RU" sz="1400" b="1" dirty="0" smtClean="0">
                <a:solidFill>
                  <a:schemeClr val="tx1"/>
                </a:solidFill>
              </a:rPr>
            </a:br>
            <a:r>
              <a:rPr lang="ru-RU" sz="1400" b="1" dirty="0" smtClean="0">
                <a:solidFill>
                  <a:schemeClr val="tx1"/>
                </a:solidFill>
              </a:rPr>
              <a:t>Республика </a:t>
            </a:r>
            <a:r>
              <a:rPr lang="ru-RU" sz="1400" b="1" dirty="0">
                <a:solidFill>
                  <a:schemeClr val="tx1"/>
                </a:solidFill>
              </a:rPr>
              <a:t>Беларусь, г. Минск, ул.Ф.Скорины,21, офис </a:t>
            </a:r>
            <a:r>
              <a:rPr lang="ru-RU" sz="1400" b="1" dirty="0" smtClean="0">
                <a:solidFill>
                  <a:schemeClr val="tx1"/>
                </a:solidFill>
              </a:rPr>
              <a:t>502-б</a:t>
            </a:r>
            <a:r>
              <a:rPr lang="en-US" sz="1400" b="1" dirty="0" smtClean="0">
                <a:solidFill>
                  <a:schemeClr val="tx1"/>
                </a:solidFill>
              </a:rPr>
              <a:t/>
            </a:r>
            <a:br>
              <a:rPr lang="en-US" sz="1400" b="1" dirty="0" smtClean="0">
                <a:solidFill>
                  <a:schemeClr val="tx1"/>
                </a:solidFill>
              </a:rPr>
            </a:br>
            <a:r>
              <a:rPr lang="ru-RU" sz="1400" b="1" dirty="0" smtClean="0">
                <a:solidFill>
                  <a:schemeClr val="tx1"/>
                </a:solidFill>
              </a:rPr>
              <a:t/>
            </a:r>
            <a:br>
              <a:rPr lang="ru-RU" sz="1400" b="1" dirty="0" smtClean="0">
                <a:solidFill>
                  <a:schemeClr val="tx1"/>
                </a:solidFill>
              </a:rPr>
            </a:br>
            <a:r>
              <a:rPr lang="ru-RU" sz="1400" b="1" dirty="0" smtClean="0">
                <a:solidFill>
                  <a:schemeClr val="tx1"/>
                </a:solidFill>
              </a:rPr>
              <a:t>тел. +375 17 3969340</a:t>
            </a:r>
            <a:r>
              <a:rPr lang="en-US" sz="1400" b="1" dirty="0" smtClean="0">
                <a:solidFill>
                  <a:schemeClr val="tx1"/>
                </a:solidFill>
              </a:rPr>
              <a:t/>
            </a:r>
            <a:br>
              <a:rPr lang="en-US" sz="1400" b="1" dirty="0" smtClean="0">
                <a:solidFill>
                  <a:schemeClr val="tx1"/>
                </a:solidFill>
              </a:rPr>
            </a:br>
            <a:r>
              <a:rPr lang="ru-RU" sz="1400" b="1" dirty="0" smtClean="0">
                <a:solidFill>
                  <a:schemeClr val="tx1"/>
                </a:solidFill>
              </a:rPr>
              <a:t/>
            </a:r>
            <a:br>
              <a:rPr lang="ru-RU" sz="1400" b="1" dirty="0" smtClean="0">
                <a:solidFill>
                  <a:schemeClr val="tx1"/>
                </a:solidFill>
              </a:rPr>
            </a:br>
            <a:r>
              <a:rPr lang="en-US" sz="1400" b="1" dirty="0" smtClean="0">
                <a:solidFill>
                  <a:schemeClr val="tx1"/>
                </a:solidFill>
              </a:rPr>
              <a:t>www.energybel.by</a:t>
            </a:r>
            <a:br>
              <a:rPr lang="en-US" sz="1400" b="1" dirty="0" smtClean="0">
                <a:solidFill>
                  <a:schemeClr val="tx1"/>
                </a:solidFill>
              </a:rPr>
            </a:br>
            <a:endParaRPr lang="en-US" sz="1400" b="1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4800" y="402745"/>
            <a:ext cx="1750276" cy="103425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0926" y="1436999"/>
            <a:ext cx="1752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/>
              <a:t>Проект финансируется Европейским союзом</a:t>
            </a:r>
            <a:endParaRPr lang="ru-RU" sz="11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24200" y="402745"/>
            <a:ext cx="2741676" cy="75051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09800" y="5485110"/>
            <a:ext cx="4495800" cy="113995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61465" y="217063"/>
            <a:ext cx="1132018" cy="2373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610667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762000"/>
          </a:xfrm>
        </p:spPr>
        <p:txBody>
          <a:bodyPr/>
          <a:lstStyle/>
          <a:p>
            <a:pPr algn="ctr"/>
            <a:r>
              <a:rPr lang="ru-RU" b="1" smtClean="0">
                <a:latin typeface="Arial" pitchFamily="34" charset="0"/>
                <a:cs typeface="Arial" pitchFamily="34" charset="0"/>
              </a:rPr>
              <a:t>Перечень объектов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599" y="1524000"/>
            <a:ext cx="6347714" cy="4517363"/>
          </a:xfrm>
        </p:spPr>
        <p:txBody>
          <a:bodyPr>
            <a:normAutofit/>
          </a:bodyPr>
          <a:lstStyle/>
          <a:p>
            <a:pPr lvl="0"/>
            <a:r>
              <a:rPr lang="ru-RU" b="1" dirty="0" smtClean="0">
                <a:latin typeface="Arial" pitchFamily="34" charset="0"/>
                <a:cs typeface="Arial" pitchFamily="34" charset="0"/>
              </a:rPr>
              <a:t>УО «Гродненский государственный профессионально-технический колледж приборостроения».</a:t>
            </a:r>
          </a:p>
          <a:p>
            <a:pPr lvl="0"/>
            <a:r>
              <a:rPr lang="ru-RU" b="1" dirty="0" smtClean="0">
                <a:latin typeface="Arial" pitchFamily="34" charset="0"/>
                <a:cs typeface="Arial" pitchFamily="34" charset="0"/>
              </a:rPr>
              <a:t>ГУО «Ясли-сад № 10 г. Волковыска»</a:t>
            </a:r>
          </a:p>
          <a:p>
            <a:pPr lvl="0"/>
            <a:r>
              <a:rPr lang="ru-RU" b="1" dirty="0" smtClean="0">
                <a:latin typeface="Arial" pitchFamily="34" charset="0"/>
                <a:cs typeface="Arial" pitchFamily="34" charset="0"/>
              </a:rPr>
              <a:t>ГУО «Средняя школа № 11 г. Лиды»</a:t>
            </a:r>
          </a:p>
          <a:p>
            <a:pPr lvl="0"/>
            <a:r>
              <a:rPr lang="ru-RU" b="1" dirty="0" smtClean="0">
                <a:latin typeface="Arial" pitchFamily="34" charset="0"/>
                <a:cs typeface="Arial" pitchFamily="34" charset="0"/>
              </a:rPr>
              <a:t>ГУО "Средняя школа № 2 г. Ошмяны»</a:t>
            </a:r>
          </a:p>
          <a:p>
            <a:pPr lvl="0"/>
            <a:r>
              <a:rPr lang="ru-RU" b="1" dirty="0" smtClean="0">
                <a:latin typeface="Arial" pitchFamily="34" charset="0"/>
                <a:cs typeface="Arial" pitchFamily="34" charset="0"/>
              </a:rPr>
              <a:t>ГУО "Ясли-сад № 45 г. Гродно» </a:t>
            </a:r>
          </a:p>
          <a:p>
            <a:pPr lvl="0"/>
            <a:r>
              <a:rPr lang="ru-RU" b="1" dirty="0" smtClean="0">
                <a:latin typeface="Arial" pitchFamily="34" charset="0"/>
                <a:cs typeface="Arial" pitchFamily="34" charset="0"/>
              </a:rPr>
              <a:t> ГУО «Гимназия № 9 г. Гродно».  </a:t>
            </a:r>
          </a:p>
          <a:p>
            <a:pPr lvl="0"/>
            <a:r>
              <a:rPr lang="ru-RU" b="1" dirty="0" smtClean="0">
                <a:latin typeface="Arial" pitchFamily="34" charset="0"/>
                <a:cs typeface="Arial" pitchFamily="34" charset="0"/>
              </a:rPr>
              <a:t>УО «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Поречская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государственная санаторная школа-интернат Гродненского района» </a:t>
            </a:r>
          </a:p>
          <a:p>
            <a:pPr lvl="0"/>
            <a:r>
              <a:rPr lang="ru-RU" b="1" dirty="0" smtClean="0">
                <a:latin typeface="Arial" pitchFamily="34" charset="0"/>
                <a:cs typeface="Arial" pitchFamily="34" charset="0"/>
              </a:rPr>
              <a:t>ГУО "Средняя школа №7 г.Гродно".</a:t>
            </a:r>
          </a:p>
          <a:p>
            <a:pPr lvl="0"/>
            <a:r>
              <a:rPr lang="ru-RU" b="1" dirty="0" smtClean="0">
                <a:latin typeface="Arial" pitchFamily="34" charset="0"/>
                <a:cs typeface="Arial" pitchFamily="34" charset="0"/>
              </a:rPr>
              <a:t>ГУО "Ясли-сад № 6 г.Ошмяны»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7543800" y="6443841"/>
            <a:ext cx="1447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www.energybel.by</a:t>
            </a:r>
            <a:endParaRPr lang="ru-RU" sz="1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3400" y="5920542"/>
            <a:ext cx="914400" cy="80029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7543800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1" dirty="0" smtClean="0">
                <a:latin typeface="Arial" pitchFamily="34" charset="0"/>
                <a:cs typeface="Arial" pitchFamily="34" charset="0"/>
              </a:rPr>
              <a:t>Рекомендуемые проектом мероприятия по </a:t>
            </a:r>
            <a:r>
              <a:rPr lang="ru-RU" sz="3100" b="1" dirty="0" err="1" smtClean="0">
                <a:latin typeface="Arial" pitchFamily="34" charset="0"/>
                <a:cs typeface="Arial" pitchFamily="34" charset="0"/>
              </a:rPr>
              <a:t>энергоэффективности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598" y="2160591"/>
            <a:ext cx="7010401" cy="3630610"/>
          </a:xfrm>
        </p:spPr>
        <p:txBody>
          <a:bodyPr/>
          <a:lstStyle/>
          <a:p>
            <a:pPr lvl="0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Утилизация теплоты удаляемого наружу вентиляционного воздуха</a:t>
            </a:r>
          </a:p>
          <a:p>
            <a:pPr lvl="0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Использование солнечной энергии для подогрева воды на горячее водоснабжение, отопление</a:t>
            </a:r>
          </a:p>
          <a:p>
            <a:pPr lvl="0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Утепление стен</a:t>
            </a:r>
          </a:p>
          <a:p>
            <a:pPr lvl="0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Замена окон</a:t>
            </a:r>
          </a:p>
          <a:p>
            <a:pPr lvl="0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Утепление кровли</a:t>
            </a:r>
          </a:p>
          <a:p>
            <a:pPr lvl="0"/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Энергоэффективное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освещение и электроснабжение.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7543800" y="6443841"/>
            <a:ext cx="1447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www.energybel.by</a:t>
            </a:r>
            <a:endParaRPr lang="ru-RU" sz="1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3400" y="5920542"/>
            <a:ext cx="914400" cy="80029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629401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1" dirty="0" smtClean="0">
                <a:latin typeface="Arial" pitchFamily="34" charset="0"/>
                <a:cs typeface="Arial" pitchFamily="34" charset="0"/>
              </a:rPr>
              <a:t>Сбор информации, необходимой для подготовки и оценки заявки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599" y="1828800"/>
            <a:ext cx="6347714" cy="4212563"/>
          </a:xfrm>
        </p:spPr>
        <p:txBody>
          <a:bodyPr/>
          <a:lstStyle/>
          <a:p>
            <a:r>
              <a:rPr lang="ru-RU" dirty="0" smtClean="0"/>
              <a:t>Журнал измерения температуры воздуха в типовых классах (по два класса на каждом этаже: один класс - с северной стороны, один класс – с южной стороны)</a:t>
            </a:r>
          </a:p>
          <a:p>
            <a:r>
              <a:rPr lang="ru-RU" dirty="0" smtClean="0"/>
              <a:t>Журнал измерения температуры воздуха в коридорах (рекреациях на каждом этаже),</a:t>
            </a:r>
          </a:p>
          <a:p>
            <a:r>
              <a:rPr lang="ru-RU" dirty="0" smtClean="0"/>
              <a:t>Журнал измерения потребления тепловой энергии по каждому прибору учета с периодичностью 1 день,</a:t>
            </a:r>
          </a:p>
          <a:p>
            <a:r>
              <a:rPr lang="ru-RU" dirty="0" smtClean="0"/>
              <a:t>Журнал измерения потребления электрической энергии по каждому прибору учета с периодичностью 1 день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7543800" y="6443841"/>
            <a:ext cx="1447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www.energybel.by</a:t>
            </a:r>
            <a:endParaRPr lang="ru-RU" sz="1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3400" y="5920542"/>
            <a:ext cx="914400" cy="80029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06680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latin typeface="Arial" pitchFamily="34" charset="0"/>
                <a:cs typeface="Arial" pitchFamily="34" charset="0"/>
              </a:rPr>
              <a:t>Сбор информации, необходимой для подготовки и оценки заявки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- </a:t>
            </a:r>
            <a:r>
              <a:rPr lang="ru-RU" sz="2000" dirty="0" smtClean="0"/>
              <a:t>площадь стен (наружная), м2</a:t>
            </a:r>
          </a:p>
          <a:p>
            <a:r>
              <a:rPr lang="ru-RU" sz="2000" dirty="0" smtClean="0"/>
              <a:t>- площадь оконных проемов, м2,</a:t>
            </a:r>
          </a:p>
          <a:p>
            <a:r>
              <a:rPr lang="ru-RU" sz="2000" dirty="0" smtClean="0"/>
              <a:t>- площадь кровли, м2</a:t>
            </a:r>
          </a:p>
          <a:p>
            <a:r>
              <a:rPr lang="ru-RU" sz="2000" dirty="0" smtClean="0"/>
              <a:t>- общая отапливаемая площадь учреждения образования (площадь пола всех этажей), м2</a:t>
            </a:r>
          </a:p>
          <a:p>
            <a:r>
              <a:rPr lang="ru-RU" sz="2000" dirty="0" smtClean="0"/>
              <a:t>- количество учащихся за последние 5 лет (ежегодно),</a:t>
            </a:r>
          </a:p>
          <a:p>
            <a:r>
              <a:rPr lang="ru-RU" sz="2000" dirty="0" smtClean="0"/>
              <a:t>- перечень рекомендуемых мероприятий по </a:t>
            </a:r>
            <a:r>
              <a:rPr lang="ru-RU" sz="2000" dirty="0" err="1" smtClean="0"/>
              <a:t>энергоэффективности</a:t>
            </a:r>
            <a:r>
              <a:rPr lang="ru-RU" sz="2000" dirty="0" smtClean="0"/>
              <a:t> (</a:t>
            </a:r>
            <a:r>
              <a:rPr lang="ru-RU" sz="2000" dirty="0" err="1" smtClean="0"/>
              <a:t>по</a:t>
            </a:r>
            <a:r>
              <a:rPr lang="ru-RU" sz="2000" dirty="0" smtClean="0"/>
              <a:t> мнению учеников и учителей)</a:t>
            </a:r>
            <a:endParaRPr lang="ru-RU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7543800" y="6443841"/>
            <a:ext cx="1447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www.energybel.by</a:t>
            </a:r>
            <a:endParaRPr lang="ru-RU" sz="1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3400" y="5920542"/>
            <a:ext cx="914400" cy="80029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8307" y="228600"/>
            <a:ext cx="6934201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Журнал измерения температуры воздуха в типовых классах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801820820"/>
              </p:ext>
            </p:extLst>
          </p:nvPr>
        </p:nvGraphicFramePr>
        <p:xfrm>
          <a:off x="533400" y="1447800"/>
          <a:ext cx="7162800" cy="3591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/>
                <a:gridCol w="1066800"/>
                <a:gridCol w="1143000"/>
                <a:gridCol w="1219200"/>
                <a:gridCol w="1295400"/>
                <a:gridCol w="1219200"/>
              </a:tblGrid>
              <a:tr h="370840">
                <a:tc gridSpan="6"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Полное наименование учреждения образования, адрес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1C1C1C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Дата, время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1C1C1C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Этаж 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1C1C1C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Этаж 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1C1C1C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Наружный</a:t>
                      </a:r>
                      <a:r>
                        <a:rPr lang="ru-RU" sz="1400" baseline="0" dirty="0" smtClean="0">
                          <a:solidFill>
                            <a:srgbClr val="1C1C1C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400" dirty="0" smtClean="0">
                          <a:solidFill>
                            <a:srgbClr val="1C1C1C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воздух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1C1C1C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каб.101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solidFill>
                            <a:srgbClr val="1C1C1C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каб</a:t>
                      </a:r>
                      <a:r>
                        <a:rPr lang="ru-RU" sz="1400" dirty="0">
                          <a:solidFill>
                            <a:srgbClr val="1C1C1C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. 108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1C1C1C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каб.201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solidFill>
                            <a:srgbClr val="1C1C1C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каб</a:t>
                      </a:r>
                      <a:r>
                        <a:rPr lang="ru-RU" sz="1400" dirty="0">
                          <a:solidFill>
                            <a:srgbClr val="1C1C1C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. 208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solidFill>
                            <a:srgbClr val="1C1C1C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метео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1C1C1C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20.10.14 </a:t>
                      </a:r>
                      <a:endParaRPr lang="ru-RU" sz="1400" dirty="0" smtClean="0">
                        <a:solidFill>
                          <a:srgbClr val="1C1C1C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1C1C1C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9-00 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1C1C1C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13-00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rgbClr val="1C1C1C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1C1C1C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+19 С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1C1C1C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+22 С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rgbClr val="1C1C1C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1C1C1C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+5 С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1C1C1C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21.10.14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1C1C1C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9-00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1C1C1C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13-00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rgbClr val="1C1C1C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1C1C1C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22.10.14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1C1C1C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9-00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1C1C1C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13-00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rgbClr val="1C1C1C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1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11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rgbClr val="1C1C1C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62000" y="5160416"/>
            <a:ext cx="6934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Измерения следует выполнять с помощью обычных комнатных термометров, </a:t>
            </a:r>
            <a:endParaRPr 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но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термометров, показаниям которых можно доверять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03067" y="1447800"/>
            <a:ext cx="7093133" cy="3712616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7543800" y="6443841"/>
            <a:ext cx="1447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www.energybel.by</a:t>
            </a:r>
            <a:endParaRPr lang="ru-RU" sz="12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3400" y="5920542"/>
            <a:ext cx="914400" cy="80029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304800"/>
            <a:ext cx="6934201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Журнал измерения температуры воздуха в рекреациях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24733140"/>
              </p:ext>
            </p:extLst>
          </p:nvPr>
        </p:nvGraphicFramePr>
        <p:xfrm>
          <a:off x="609598" y="1625600"/>
          <a:ext cx="6858000" cy="355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/>
                <a:gridCol w="1905000"/>
                <a:gridCol w="1981200"/>
                <a:gridCol w="1752600"/>
              </a:tblGrid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Полное наименование учреждения образования, адрес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1C1C1C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Дата, время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1C1C1C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Этаж 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1C1C1C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Этаж 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1C1C1C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Наружный</a:t>
                      </a:r>
                      <a:r>
                        <a:rPr lang="ru-RU" sz="1400" baseline="0" dirty="0" smtClean="0">
                          <a:solidFill>
                            <a:srgbClr val="1C1C1C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400" dirty="0" smtClean="0">
                          <a:solidFill>
                            <a:srgbClr val="1C1C1C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воздух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4892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solidFill>
                            <a:srgbClr val="1C1C1C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метео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1C1C1C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20.10.14 </a:t>
                      </a:r>
                      <a:endParaRPr lang="ru-RU" sz="1400" dirty="0" smtClean="0">
                        <a:solidFill>
                          <a:srgbClr val="1C1C1C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1C1C1C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9-00 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1C1C1C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13-00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rgbClr val="1C1C1C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1C1C1C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+19 </a:t>
                      </a:r>
                      <a:r>
                        <a:rPr lang="en-US" sz="1400" dirty="0" smtClean="0">
                          <a:solidFill>
                            <a:srgbClr val="1C1C1C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º</a:t>
                      </a:r>
                      <a:r>
                        <a:rPr lang="ru-RU" sz="1400" dirty="0" smtClean="0">
                          <a:solidFill>
                            <a:srgbClr val="1C1C1C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1C1C1C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+22 </a:t>
                      </a:r>
                      <a:r>
                        <a:rPr lang="en-US" sz="1400" dirty="0" smtClean="0">
                          <a:solidFill>
                            <a:srgbClr val="1C1C1C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º</a:t>
                      </a:r>
                      <a:r>
                        <a:rPr lang="ru-RU" sz="1400" dirty="0" smtClean="0">
                          <a:solidFill>
                            <a:srgbClr val="1C1C1C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rgbClr val="1C1C1C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1C1C1C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+5 </a:t>
                      </a:r>
                      <a:r>
                        <a:rPr lang="en-US" sz="1400" dirty="0" smtClean="0">
                          <a:solidFill>
                            <a:srgbClr val="1C1C1C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º</a:t>
                      </a:r>
                      <a:r>
                        <a:rPr lang="ru-RU" sz="1400" dirty="0" smtClean="0">
                          <a:solidFill>
                            <a:srgbClr val="1C1C1C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1C1C1C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21.10.14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1C1C1C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9-00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1C1C1C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13-00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rgbClr val="1C1C1C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1C1C1C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22.10.14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1C1C1C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9-00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1C1C1C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13-00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rgbClr val="1C1C1C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1C1C1C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21.10.14</a:t>
                      </a:r>
                      <a:endParaRPr lang="ru-RU" sz="14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1C1C1C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9-00</a:t>
                      </a:r>
                      <a:endParaRPr lang="ru-RU" sz="14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1C1C1C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13-00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rgbClr val="1C1C1C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2133600"/>
            <a:ext cx="6781801" cy="3657600"/>
          </a:xfrm>
        </p:spPr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685800" y="5410200"/>
            <a:ext cx="67375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Измерения следует выполнять с помощью обычных комнатных термометров, 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но термометров, показаниям которых можно доверять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3400" y="5920542"/>
            <a:ext cx="914400" cy="80029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543800" y="6443841"/>
            <a:ext cx="1447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www.energybel.by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xmlns="" val="32554886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6629401" cy="1524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latin typeface="Arial" pitchFamily="34" charset="0"/>
                <a:cs typeface="Arial" pitchFamily="34" charset="0"/>
              </a:rPr>
              <a:t>Журнал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измерения потребления тепловой энергии (отопление, ГВС - раздельно)</a:t>
            </a:r>
            <a:endParaRPr lang="ru-RU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979394710"/>
              </p:ext>
            </p:extLst>
          </p:nvPr>
        </p:nvGraphicFramePr>
        <p:xfrm>
          <a:off x="609600" y="1828800"/>
          <a:ext cx="6638111" cy="280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2711"/>
                <a:gridCol w="3048000"/>
                <a:gridCol w="20574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Дата, время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Потребление тепловой энергии, </a:t>
                      </a:r>
                      <a:r>
                        <a:rPr lang="ru-RU" dirty="0" err="1" smtClean="0"/>
                        <a:t>МВт•ч</a:t>
                      </a:r>
                      <a:r>
                        <a:rPr lang="ru-RU" dirty="0" smtClean="0"/>
                        <a:t> или Гкал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Примечание</a:t>
                      </a:r>
                      <a:endParaRPr lang="ru-RU" dirty="0"/>
                    </a:p>
                  </a:txBody>
                  <a:tcPr/>
                </a:tc>
              </a:tr>
              <a:tr h="42672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1C1C1C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20.10.2009</a:t>
                      </a:r>
                      <a:endParaRPr lang="ru-RU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1C1C1C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112,234</a:t>
                      </a:r>
                      <a:endParaRPr lang="ru-RU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1C1C1C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21.10.2009</a:t>
                      </a:r>
                      <a:endParaRPr lang="ru-RU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1C1C1C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112, 811</a:t>
                      </a:r>
                      <a:endParaRPr lang="ru-RU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1C1C1C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22.10.2009</a:t>
                      </a:r>
                      <a:endParaRPr lang="ru-RU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1C1C1C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113,543</a:t>
                      </a:r>
                      <a:endParaRPr lang="ru-RU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1C1C1C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23.10.2009</a:t>
                      </a:r>
                      <a:endParaRPr lang="ru-RU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1C1C1C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114,121</a:t>
                      </a:r>
                      <a:endParaRPr lang="ru-RU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И</a:t>
                      </a:r>
                      <a:r>
                        <a:rPr lang="ru-RU" baseline="0" dirty="0" smtClean="0"/>
                        <a:t> так далее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57200" y="4800600"/>
            <a:ext cx="717080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71755" marR="68580" algn="just">
              <a:spcBef>
                <a:spcPts val="600"/>
              </a:spcBef>
              <a:spcAft>
                <a:spcPts val="0"/>
              </a:spcAft>
            </a:pPr>
            <a:r>
              <a:rPr lang="ru-RU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Если раздельный учет тепловой энергии на отопление и горячее водоснабжение </a:t>
            </a:r>
            <a:endParaRPr lang="ru-RU" sz="14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1755" marR="68580" algn="just">
              <a:spcBef>
                <a:spcPts val="600"/>
              </a:spcBef>
              <a:spcAft>
                <a:spcPts val="0"/>
              </a:spcAft>
            </a:pPr>
            <a:r>
              <a:rPr lang="ru-RU" sz="1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отсутствует</a:t>
            </a:r>
            <a:r>
              <a:rPr lang="ru-RU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то заполняется одна таблица, в которой приводятся суммарные </a:t>
            </a:r>
            <a:endParaRPr lang="ru-RU" sz="14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1755" marR="68580" algn="just">
              <a:spcBef>
                <a:spcPts val="600"/>
              </a:spcBef>
              <a:spcAft>
                <a:spcPts val="0"/>
              </a:spcAft>
            </a:pPr>
            <a:r>
              <a:rPr lang="ru-RU" sz="1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данные </a:t>
            </a:r>
            <a:r>
              <a:rPr lang="ru-RU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 потреблению тепловой энергии с периодичностью показаний в 1 день.</a:t>
            </a:r>
          </a:p>
          <a:p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3400" y="5920542"/>
            <a:ext cx="914400" cy="80029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543800" y="6443841"/>
            <a:ext cx="1447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www.energybel.by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xmlns="" val="40059808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6629401" cy="1524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latin typeface="Arial" pitchFamily="34" charset="0"/>
                <a:cs typeface="Arial" pitchFamily="34" charset="0"/>
              </a:rPr>
              <a:t>Журнал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измерения потребления электрической энергии</a:t>
            </a:r>
            <a:endParaRPr lang="ru-RU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686994076"/>
              </p:ext>
            </p:extLst>
          </p:nvPr>
        </p:nvGraphicFramePr>
        <p:xfrm>
          <a:off x="600890" y="2209800"/>
          <a:ext cx="6638111" cy="3083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2711"/>
                <a:gridCol w="3048000"/>
                <a:gridCol w="20574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Дата, время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Потребление электрической энергии, </a:t>
                      </a:r>
                      <a:r>
                        <a:rPr lang="ru-RU" dirty="0" err="1" smtClean="0"/>
                        <a:t>МВт•ч</a:t>
                      </a:r>
                      <a:r>
                        <a:rPr lang="ru-RU" dirty="0" smtClean="0"/>
                        <a:t> или </a:t>
                      </a:r>
                      <a:r>
                        <a:rPr lang="ru-RU" dirty="0" err="1" smtClean="0"/>
                        <a:t>кВт.ч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Примечание</a:t>
                      </a:r>
                      <a:endParaRPr lang="ru-RU" dirty="0"/>
                    </a:p>
                  </a:txBody>
                  <a:tcPr/>
                </a:tc>
              </a:tr>
              <a:tr h="42672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1C1C1C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20.10.2009</a:t>
                      </a:r>
                      <a:endParaRPr lang="ru-RU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1C1C1C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12542</a:t>
                      </a:r>
                      <a:endParaRPr lang="ru-RU" sz="18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1C1C1C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21.10.2009</a:t>
                      </a:r>
                      <a:endParaRPr lang="ru-RU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1C1C1C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12890</a:t>
                      </a:r>
                      <a:endParaRPr lang="ru-RU" sz="18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1C1C1C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22.10.2009</a:t>
                      </a:r>
                      <a:endParaRPr lang="ru-RU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1C1C1C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13996</a:t>
                      </a:r>
                      <a:endParaRPr lang="ru-RU" sz="18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1C1C1C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23.10.2009</a:t>
                      </a:r>
                      <a:endParaRPr lang="ru-RU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1C1C1C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14885</a:t>
                      </a:r>
                      <a:endParaRPr lang="ru-RU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И</a:t>
                      </a:r>
                      <a:r>
                        <a:rPr lang="ru-RU" baseline="0" dirty="0" smtClean="0"/>
                        <a:t> так далее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3400" y="5920542"/>
            <a:ext cx="914400" cy="80029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543800" y="6443841"/>
            <a:ext cx="1447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www.energybel.by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xmlns="" val="487944753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629</TotalTime>
  <Words>517</Words>
  <Application>Microsoft Office PowerPoint</Application>
  <PresentationFormat>Экран (4:3)</PresentationFormat>
  <Paragraphs>136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Facet</vt:lpstr>
      <vt:lpstr>Проект  «Энергоэффективность в школах» </vt:lpstr>
      <vt:lpstr>Перечень объектов</vt:lpstr>
      <vt:lpstr>Рекомендуемые проектом мероприятия по энергоэффективности </vt:lpstr>
      <vt:lpstr>Сбор информации, необходимой для подготовки и оценки заявки  </vt:lpstr>
      <vt:lpstr>Сбор информации, необходимой для подготовки и оценки заявки</vt:lpstr>
      <vt:lpstr>Журнал измерения температуры воздуха в типовых классах</vt:lpstr>
      <vt:lpstr>Журнал измерения температуры воздуха в рекреациях</vt:lpstr>
      <vt:lpstr>Журнал измерения потребления тепловой энергии (отопление, ГВС - раздельно)</vt:lpstr>
      <vt:lpstr>Журнал измерения потребления электрической энергии</vt:lpstr>
      <vt:lpstr>Информация об учебном заведении, его коллективе </vt:lpstr>
      <vt:lpstr>Проект  «Разработка интегрированного подхода к расширению программы по энергосбережению»  Адрес:  Республика Беларусь, г. Минск, ул.Ф.Скорины,21, офис 502-б  тел. +375 17 3969340  www.energybel.by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Контент-план Страница ПРООН в Facebook</dc:title>
  <dc:creator>Aliaksandr Vlaskin</dc:creator>
  <cp:lastModifiedBy>User</cp:lastModifiedBy>
  <cp:revision>39</cp:revision>
  <dcterms:created xsi:type="dcterms:W3CDTF">2014-09-04T13:09:29Z</dcterms:created>
  <dcterms:modified xsi:type="dcterms:W3CDTF">2014-11-26T11:16:26Z</dcterms:modified>
</cp:coreProperties>
</file>